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drawings/drawing3.xml" ContentType="application/vnd.openxmlformats-officedocument.drawingml.chartshapes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rawings/drawing4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27"/>
  </p:notesMasterIdLst>
  <p:sldIdLst>
    <p:sldId id="257" r:id="rId2"/>
    <p:sldId id="308" r:id="rId3"/>
    <p:sldId id="277" r:id="rId4"/>
    <p:sldId id="321" r:id="rId5"/>
    <p:sldId id="325" r:id="rId6"/>
    <p:sldId id="326" r:id="rId7"/>
    <p:sldId id="327" r:id="rId8"/>
    <p:sldId id="331" r:id="rId9"/>
    <p:sldId id="359" r:id="rId10"/>
    <p:sldId id="360" r:id="rId11"/>
    <p:sldId id="368" r:id="rId12"/>
    <p:sldId id="369" r:id="rId13"/>
    <p:sldId id="362" r:id="rId14"/>
    <p:sldId id="363" r:id="rId15"/>
    <p:sldId id="364" r:id="rId16"/>
    <p:sldId id="272" r:id="rId17"/>
    <p:sldId id="338" r:id="rId18"/>
    <p:sldId id="365" r:id="rId19"/>
    <p:sldId id="367" r:id="rId20"/>
    <p:sldId id="305" r:id="rId21"/>
    <p:sldId id="263" r:id="rId22"/>
    <p:sldId id="264" r:id="rId23"/>
    <p:sldId id="269" r:id="rId24"/>
    <p:sldId id="275" r:id="rId25"/>
    <p:sldId id="358" r:id="rId26"/>
  </p:sldIdLst>
  <p:sldSz cx="9144000" cy="6858000" type="screen4x3"/>
  <p:notesSz cx="6797675" cy="98742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MMustafin" initials="D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oleObject" Target="file:///C:\Users\&#1047;&#1080;&#1075;&#1072;&#1085;&#1096;&#1080;&#1085;&#1072;\Desktop\&#1050;&#1085;&#1080;&#1075;&#1072;2.xlsx" TargetMode="External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3.xml"/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4.xml"/><Relationship Id="rId2" Type="http://schemas.openxmlformats.org/officeDocument/2006/relationships/oleObject" Target="file:///C:\Users\&#1047;&#1080;&#1075;&#1072;&#1085;&#1096;&#1080;&#1085;&#1072;\Desktop\&#1045;&#1043;&#1069;%202012\&#1088;&#1072;&#1079;&#1085;&#1086;&#1077;%2012.07.12\&#1050;&#1085;&#1080;&#1075;&#1072;%203.xlsx" TargetMode="External"/><Relationship Id="rId1" Type="http://schemas.openxmlformats.org/officeDocument/2006/relationships/themeOverride" Target="../theme/themeOverrid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3.6984682013889297E-2"/>
          <c:y val="4.5538221851318846E-2"/>
          <c:w val="0.94599722837813338"/>
          <c:h val="0.9089235562973623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00B050"/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rgbClr val="FF0000"/>
              </a:solidFill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Лист1!$B$12:$B$15</c:f>
              <c:numCache>
                <c:formatCode>General</c:formatCode>
                <c:ptCount val="4"/>
                <c:pt idx="0">
                  <c:v>-2.7</c:v>
                </c:pt>
                <c:pt idx="1">
                  <c:v>0.2</c:v>
                </c:pt>
                <c:pt idx="2">
                  <c:v>2.2000000000000002</c:v>
                </c:pt>
                <c:pt idx="3">
                  <c:v>3.2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907456"/>
        <c:axId val="119908992"/>
      </c:barChart>
      <c:catAx>
        <c:axId val="1199074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19908992"/>
        <c:crosses val="autoZero"/>
        <c:auto val="1"/>
        <c:lblAlgn val="ctr"/>
        <c:lblOffset val="100"/>
        <c:noMultiLvlLbl val="0"/>
      </c:catAx>
      <c:valAx>
        <c:axId val="119908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19907456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3.6395355471013732E-2"/>
          <c:y val="3.1437477449623871E-2"/>
          <c:w val="0.94453769400997489"/>
          <c:h val="0.9138452664602851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rgbClr val="FF0000"/>
            </a:solidFill>
          </c:spPr>
          <c:invertIfNegative val="0"/>
          <c:dPt>
            <c:idx val="1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3"/>
            <c:invertIfNegative val="0"/>
            <c:bubble3D val="0"/>
            <c:spPr>
              <a:solidFill>
                <a:srgbClr val="00B050"/>
              </a:solidFill>
            </c:spPr>
          </c:dPt>
          <c:dLbls>
            <c:dLbl>
              <c:idx val="0"/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spPr/>
              <c:txPr>
                <a:bodyPr/>
                <a:lstStyle/>
                <a:p>
                  <a:pPr>
                    <a:defRPr sz="1600"/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Лист1!$C$12:$C$15</c:f>
              <c:numCache>
                <c:formatCode>General</c:formatCode>
                <c:ptCount val="4"/>
                <c:pt idx="0">
                  <c:v>-2.2000000000000002</c:v>
                </c:pt>
                <c:pt idx="1">
                  <c:v>1.1000000000000001</c:v>
                </c:pt>
                <c:pt idx="2">
                  <c:v>2.8</c:v>
                </c:pt>
                <c:pt idx="3">
                  <c:v>3.5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20145792"/>
        <c:axId val="120147328"/>
      </c:barChart>
      <c:catAx>
        <c:axId val="120145792"/>
        <c:scaling>
          <c:orientation val="minMax"/>
        </c:scaling>
        <c:delete val="1"/>
        <c:axPos val="b"/>
        <c:majorTickMark val="out"/>
        <c:minorTickMark val="none"/>
        <c:tickLblPos val="nextTo"/>
        <c:crossAx val="120147328"/>
        <c:crosses val="autoZero"/>
        <c:auto val="1"/>
        <c:lblAlgn val="ctr"/>
        <c:lblOffset val="100"/>
        <c:noMultiLvlLbl val="0"/>
      </c:catAx>
      <c:valAx>
        <c:axId val="12014732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0145792"/>
        <c:crosses val="autoZero"/>
        <c:crossBetween val="between"/>
      </c:valAx>
    </c:plotArea>
    <c:plotVisOnly val="1"/>
    <c:dispBlanksAs val="gap"/>
    <c:showDLblsOverMax val="0"/>
  </c:chart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07174103237096E-2"/>
          <c:y val="3.9634156625219109E-2"/>
          <c:w val="0.70796981627296585"/>
          <c:h val="0.76365897343930778"/>
        </c:manualLayout>
      </c:layout>
      <c:lineChart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3753216"/>
        <c:axId val="123754752"/>
      </c:lineChart>
      <c:catAx>
        <c:axId val="123753216"/>
        <c:scaling>
          <c:orientation val="minMax"/>
        </c:scaling>
        <c:delete val="1"/>
        <c:axPos val="b"/>
        <c:majorTickMark val="out"/>
        <c:minorTickMark val="none"/>
        <c:tickLblPos val="nextTo"/>
        <c:crossAx val="123754752"/>
        <c:crosses val="autoZero"/>
        <c:auto val="1"/>
        <c:lblAlgn val="ctr"/>
        <c:lblOffset val="100"/>
        <c:noMultiLvlLbl val="0"/>
      </c:catAx>
      <c:valAx>
        <c:axId val="12375475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375321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0291205687896614E-2"/>
          <c:y val="3.9634156625219109E-2"/>
          <c:w val="0.70796981627296585"/>
          <c:h val="0.7636589734393077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Лист1!$A$4</c:f>
              <c:strCache>
                <c:ptCount val="1"/>
                <c:pt idx="0">
                  <c:v>количество 100 балльных результатов</c:v>
                </c:pt>
              </c:strCache>
            </c:strRef>
          </c:tx>
          <c:spPr>
            <a:ln w="63500">
              <a:solidFill>
                <a:srgbClr val="00B050"/>
              </a:solidFill>
            </a:ln>
          </c:spPr>
          <c:marker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marker>
          <c:dLbls>
            <c:dLbl>
              <c:idx val="0"/>
              <c:layout>
                <c:manualLayout>
                  <c:x val="2.777777777777803E-3"/>
                  <c:y val="3.926817832756344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2658227848101266E-2"/>
                  <c:y val="2.14190063604891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8.210619104854187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1.0185067526415994E-16"/>
                  <c:y val="9.6385528622201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ln>
                <a:solidFill>
                  <a:srgbClr val="00B050"/>
                </a:solidFill>
              </a:ln>
            </c:spPr>
            <c:txPr>
              <a:bodyPr/>
              <a:lstStyle/>
              <a:p>
                <a:pPr>
                  <a:defRPr sz="16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val>
            <c:numRef>
              <c:f>Лист1!$B$4:$E$4</c:f>
              <c:numCache>
                <c:formatCode>General</c:formatCode>
                <c:ptCount val="4"/>
                <c:pt idx="0">
                  <c:v>46</c:v>
                </c:pt>
                <c:pt idx="1">
                  <c:v>74</c:v>
                </c:pt>
                <c:pt idx="2">
                  <c:v>102</c:v>
                </c:pt>
                <c:pt idx="3">
                  <c:v>109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24670336"/>
        <c:axId val="124671872"/>
      </c:lineChart>
      <c:catAx>
        <c:axId val="124670336"/>
        <c:scaling>
          <c:orientation val="minMax"/>
        </c:scaling>
        <c:delete val="1"/>
        <c:axPos val="b"/>
        <c:majorTickMark val="out"/>
        <c:minorTickMark val="none"/>
        <c:tickLblPos val="nextTo"/>
        <c:crossAx val="124671872"/>
        <c:crosses val="autoZero"/>
        <c:auto val="1"/>
        <c:lblAlgn val="ctr"/>
        <c:lblOffset val="100"/>
        <c:noMultiLvlLbl val="0"/>
      </c:catAx>
      <c:valAx>
        <c:axId val="1246718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2467033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9886075949367086"/>
          <c:y val="0.44615649704237814"/>
          <c:w val="0.18848101265822784"/>
          <c:h val="0.21121220332427476"/>
        </c:manualLayout>
      </c:layout>
      <c:overlay val="0"/>
    </c:legend>
    <c:plotVisOnly val="1"/>
    <c:dispBlanksAs val="gap"/>
    <c:showDLblsOverMax val="0"/>
  </c:chart>
  <c:externalData r:id="rId2">
    <c:autoUpdate val="0"/>
  </c:externalData>
  <c:userShapes r:id="rId3"/>
</c:chartSpace>
</file>

<file path=ppt/drawing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0.11744</cdr:x>
      <cdr:y>0.5018</cdr:y>
    </cdr:from>
    <cdr:to>
      <cdr:x>0.21708</cdr:x>
      <cdr:y>0.5497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28651" y="1995488"/>
          <a:ext cx="533400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0.10526</cdr:x>
      <cdr:y>0.44928</cdr:y>
    </cdr:from>
    <cdr:to>
      <cdr:x>0.21708</cdr:x>
      <cdr:y>0.55928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864096" y="1152128"/>
          <a:ext cx="917895" cy="28209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/>
            <a:t>2009</a:t>
          </a:r>
        </a:p>
      </cdr:txBody>
    </cdr:sp>
  </cdr:relSizeAnchor>
  <cdr:relSizeAnchor xmlns:cdr="http://schemas.openxmlformats.org/drawingml/2006/chartDrawing">
    <cdr:from>
      <cdr:x>0.35765</cdr:x>
      <cdr:y>0.58563</cdr:y>
    </cdr:from>
    <cdr:to>
      <cdr:x>0.44662</cdr:x>
      <cdr:y>0.65988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1914525" y="2328863"/>
          <a:ext cx="476250" cy="2952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/>
            <a:t>2010</a:t>
          </a:r>
        </a:p>
      </cdr:txBody>
    </cdr:sp>
  </cdr:relSizeAnchor>
  <cdr:relSizeAnchor xmlns:cdr="http://schemas.openxmlformats.org/drawingml/2006/chartDrawing">
    <cdr:from>
      <cdr:x>0.5694</cdr:x>
      <cdr:y>0.5976</cdr:y>
    </cdr:from>
    <cdr:to>
      <cdr:x>0.68149</cdr:x>
      <cdr:y>0.64551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048000" y="2376488"/>
          <a:ext cx="600075" cy="1905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0.58772</cdr:x>
      <cdr:y>0.58563</cdr:y>
    </cdr:from>
    <cdr:to>
      <cdr:x>0.67438</cdr:x>
      <cdr:y>0.66467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4824536" y="1501794"/>
          <a:ext cx="711390" cy="20269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/>
            <a:t>2011</a:t>
          </a:r>
        </a:p>
      </cdr:txBody>
    </cdr:sp>
  </cdr:relSizeAnchor>
  <cdr:relSizeAnchor xmlns:cdr="http://schemas.openxmlformats.org/drawingml/2006/chartDrawing">
    <cdr:from>
      <cdr:x>0.83333</cdr:x>
      <cdr:y>0.58968</cdr:y>
    </cdr:from>
    <cdr:to>
      <cdr:x>0.90351</cdr:x>
      <cdr:y>0.73007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6840760" y="1512168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 smtClean="0">
              <a:solidFill>
                <a:schemeClr val="tx1"/>
              </a:solidFill>
            </a:rPr>
            <a:t>2012</a:t>
          </a:r>
          <a:endParaRPr lang="ru-RU" sz="1400" dirty="0">
            <a:solidFill>
              <a:schemeClr val="tx1"/>
            </a:solidFill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0.11712</cdr:x>
      <cdr:y>0.45667</cdr:y>
    </cdr:from>
    <cdr:to>
      <cdr:x>0.18958</cdr:x>
      <cdr:y>0.56842</cdr:y>
    </cdr:to>
    <cdr:pic>
      <cdr:nvPicPr>
        <cdr:cNvPr id="2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936104" y="1494771"/>
          <a:ext cx="579170" cy="365792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0.35135</cdr:x>
      <cdr:y>0.58053</cdr:y>
    </cdr:from>
    <cdr:to>
      <cdr:x>0.42381</cdr:x>
      <cdr:y>0.69228</cdr:y>
    </cdr:to>
    <cdr:pic>
      <cdr:nvPicPr>
        <cdr:cNvPr id="3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/>
        <a:stretch xmlns:a="http://schemas.openxmlformats.org/drawingml/2006/main">
          <a:fillRect/>
        </a:stretch>
      </cdr:blipFill>
      <cdr:spPr>
        <a:xfrm xmlns:a="http://schemas.openxmlformats.org/drawingml/2006/main">
          <a:off x="2808312" y="1900203"/>
          <a:ext cx="579170" cy="365792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0.83784</cdr:x>
      <cdr:y>0.59398</cdr:y>
    </cdr:from>
    <cdr:to>
      <cdr:x>0.9103</cdr:x>
      <cdr:y>0.70573</cdr:y>
    </cdr:to>
    <cdr:pic>
      <cdr:nvPicPr>
        <cdr:cNvPr id="4" name="chart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3"/>
        <a:stretch xmlns:a="http://schemas.openxmlformats.org/drawingml/2006/main">
          <a:fillRect/>
        </a:stretch>
      </cdr:blipFill>
      <cdr:spPr>
        <a:xfrm xmlns:a="http://schemas.openxmlformats.org/drawingml/2006/main">
          <a:off x="6696744" y="1944216"/>
          <a:ext cx="579170" cy="365792"/>
        </a:xfrm>
        <a:prstGeom xmlns:a="http://schemas.openxmlformats.org/drawingml/2006/main" prst="rect">
          <a:avLst/>
        </a:prstGeom>
      </cdr:spPr>
    </cdr:pic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0.35625</cdr:x>
      <cdr:y>0.84203</cdr:y>
    </cdr:from>
    <cdr:to>
      <cdr:x>0.47083</cdr:x>
      <cdr:y>0.93307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628775" y="2995613"/>
          <a:ext cx="523875" cy="3238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0.35965</cdr:x>
      <cdr:y>0.8581</cdr:y>
    </cdr:from>
    <cdr:to>
      <cdr:x>0.46491</cdr:x>
      <cdr:y>0.93842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952329" y="3274873"/>
          <a:ext cx="864096" cy="30653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/>
            <a:t>2010</a:t>
          </a:r>
        </a:p>
      </cdr:txBody>
    </cdr:sp>
  </cdr:relSizeAnchor>
  <cdr:relSizeAnchor xmlns:cdr="http://schemas.openxmlformats.org/drawingml/2006/chartDrawing">
    <cdr:from>
      <cdr:x>0.55</cdr:x>
      <cdr:y>0.8581</cdr:y>
    </cdr:from>
    <cdr:to>
      <cdr:x>0.65417</cdr:x>
      <cdr:y>0.92771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514600" y="3052763"/>
          <a:ext cx="476250" cy="24765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/>
            <a:t>2011</a:t>
          </a:r>
        </a:p>
      </cdr:txBody>
    </cdr:sp>
  </cdr:relSizeAnchor>
  <cdr:relSizeAnchor xmlns:cdr="http://schemas.openxmlformats.org/drawingml/2006/chartDrawing">
    <cdr:from>
      <cdr:x>0.7193</cdr:x>
      <cdr:y>0.85714</cdr:y>
    </cdr:from>
    <cdr:to>
      <cdr:x>0.80702</cdr:x>
      <cdr:y>0.93129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5904656" y="3024336"/>
          <a:ext cx="720080" cy="2616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2012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0.15789</cdr:x>
      <cdr:y>0.28302</cdr:y>
    </cdr:from>
    <cdr:to>
      <cdr:x>0.35965</cdr:x>
      <cdr:y>0.45283</cdr:y>
    </cdr:to>
    <cdr:cxnSp macro="">
      <cdr:nvCxnSpPr>
        <cdr:cNvPr id="12" name="Прямая соединительная линия 11"/>
        <cdr:cNvCxnSpPr/>
      </cdr:nvCxnSpPr>
      <cdr:spPr>
        <a:xfrm xmlns:a="http://schemas.openxmlformats.org/drawingml/2006/main">
          <a:off x="1296144" y="1080120"/>
          <a:ext cx="1656184" cy="648072"/>
        </a:xfrm>
        <a:prstGeom xmlns:a="http://schemas.openxmlformats.org/drawingml/2006/main" prst="line">
          <a:avLst/>
        </a:prstGeom>
        <a:ln xmlns:a="http://schemas.openxmlformats.org/drawingml/2006/main" w="28575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0.35965</cdr:x>
      <cdr:y>0.45283</cdr:y>
    </cdr:from>
    <cdr:to>
      <cdr:x>0.5614</cdr:x>
      <cdr:y>0.56604</cdr:y>
    </cdr:to>
    <cdr:cxnSp macro="">
      <cdr:nvCxnSpPr>
        <cdr:cNvPr id="14" name="Прямая соединительная линия 13"/>
        <cdr:cNvCxnSpPr/>
      </cdr:nvCxnSpPr>
      <cdr:spPr>
        <a:xfrm xmlns:a="http://schemas.openxmlformats.org/drawingml/2006/main">
          <a:off x="2952328" y="1728192"/>
          <a:ext cx="1656184" cy="432048"/>
        </a:xfrm>
        <a:prstGeom xmlns:a="http://schemas.openxmlformats.org/drawingml/2006/main" prst="line">
          <a:avLst/>
        </a:prstGeom>
        <a:ln xmlns:a="http://schemas.openxmlformats.org/drawingml/2006/main" w="28575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0.5614</cdr:x>
      <cdr:y>0.54717</cdr:y>
    </cdr:from>
    <cdr:to>
      <cdr:x>0.73684</cdr:x>
      <cdr:y>0.56604</cdr:y>
    </cdr:to>
    <cdr:cxnSp macro="">
      <cdr:nvCxnSpPr>
        <cdr:cNvPr id="16" name="Прямая соединительная линия 15"/>
        <cdr:cNvCxnSpPr/>
      </cdr:nvCxnSpPr>
      <cdr:spPr>
        <a:xfrm xmlns:a="http://schemas.openxmlformats.org/drawingml/2006/main" flipV="1">
          <a:off x="4608512" y="2088232"/>
          <a:ext cx="1440160" cy="72024"/>
        </a:xfrm>
        <a:prstGeom xmlns:a="http://schemas.openxmlformats.org/drawingml/2006/main" prst="line">
          <a:avLst/>
        </a:prstGeom>
        <a:ln xmlns:a="http://schemas.openxmlformats.org/drawingml/2006/main" w="28575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0.15292</cdr:x>
      <cdr:y>0.28302</cdr:y>
    </cdr:from>
    <cdr:to>
      <cdr:x>0.16169</cdr:x>
      <cdr:y>0.32075</cdr:y>
    </cdr:to>
    <cdr:sp macro="" textlink="">
      <cdr:nvSpPr>
        <cdr:cNvPr id="26" name="Равнобедренный треугольник 25"/>
        <cdr:cNvSpPr/>
      </cdr:nvSpPr>
      <cdr:spPr>
        <a:xfrm xmlns:a="http://schemas.openxmlformats.org/drawingml/2006/main">
          <a:off x="1255308" y="1080120"/>
          <a:ext cx="72008" cy="144016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0.35088</cdr:x>
      <cdr:y>0.45283</cdr:y>
    </cdr:from>
    <cdr:to>
      <cdr:x>0.35965</cdr:x>
      <cdr:y>0.49057</cdr:y>
    </cdr:to>
    <cdr:sp macro="" textlink="">
      <cdr:nvSpPr>
        <cdr:cNvPr id="27" name="Равнобедренный треугольник 26"/>
        <cdr:cNvSpPr/>
      </cdr:nvSpPr>
      <cdr:spPr>
        <a:xfrm xmlns:a="http://schemas.openxmlformats.org/drawingml/2006/main">
          <a:off x="2880320" y="1728192"/>
          <a:ext cx="72008" cy="144016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0.5614</cdr:x>
      <cdr:y>0.56604</cdr:y>
    </cdr:from>
    <cdr:to>
      <cdr:x>0.57018</cdr:x>
      <cdr:y>0.60377</cdr:y>
    </cdr:to>
    <cdr:sp macro="" textlink="">
      <cdr:nvSpPr>
        <cdr:cNvPr id="28" name="Равнобедренный треугольник 27"/>
        <cdr:cNvSpPr/>
      </cdr:nvSpPr>
      <cdr:spPr>
        <a:xfrm xmlns:a="http://schemas.openxmlformats.org/drawingml/2006/main">
          <a:off x="4608512" y="2160240"/>
          <a:ext cx="72008" cy="144016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0.72807</cdr:x>
      <cdr:y>0.54717</cdr:y>
    </cdr:from>
    <cdr:to>
      <cdr:x>0.73684</cdr:x>
      <cdr:y>0.58491</cdr:y>
    </cdr:to>
    <cdr:sp macro="" textlink="">
      <cdr:nvSpPr>
        <cdr:cNvPr id="29" name="Равнобедренный треугольник 28"/>
        <cdr:cNvSpPr/>
      </cdr:nvSpPr>
      <cdr:spPr>
        <a:xfrm xmlns:a="http://schemas.openxmlformats.org/drawingml/2006/main">
          <a:off x="5976664" y="2088232"/>
          <a:ext cx="71992" cy="144032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0.15789</cdr:x>
      <cdr:y>0.20755</cdr:y>
    </cdr:from>
    <cdr:to>
      <cdr:x>0.25439</cdr:x>
      <cdr:y>0.28302</cdr:y>
    </cdr:to>
    <cdr:sp macro="" textlink="">
      <cdr:nvSpPr>
        <cdr:cNvPr id="30" name="TextBox 29"/>
        <cdr:cNvSpPr txBox="1"/>
      </cdr:nvSpPr>
      <cdr:spPr>
        <a:xfrm xmlns:a="http://schemas.openxmlformats.org/drawingml/2006/main">
          <a:off x="1296144" y="792088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94964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0.34211</cdr:x>
      <cdr:y>0.54717</cdr:y>
    </cdr:from>
    <cdr:to>
      <cdr:x>0.4386</cdr:x>
      <cdr:y>0.62264</cdr:y>
    </cdr:to>
    <cdr:sp macro="" textlink="">
      <cdr:nvSpPr>
        <cdr:cNvPr id="31" name="TextBox 30"/>
        <cdr:cNvSpPr txBox="1"/>
      </cdr:nvSpPr>
      <cdr:spPr>
        <a:xfrm xmlns:a="http://schemas.openxmlformats.org/drawingml/2006/main">
          <a:off x="2808312" y="2088232"/>
          <a:ext cx="79208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600" dirty="0" smtClean="0"/>
            <a:t>80054</a:t>
          </a:r>
          <a:endParaRPr lang="ru-RU" sz="1600" dirty="0"/>
        </a:p>
      </cdr:txBody>
    </cdr:sp>
  </cdr:relSizeAnchor>
  <cdr:relSizeAnchor xmlns:cdr="http://schemas.openxmlformats.org/drawingml/2006/chartDrawing">
    <cdr:from>
      <cdr:x>0.55263</cdr:x>
      <cdr:y>0.69811</cdr:y>
    </cdr:from>
    <cdr:to>
      <cdr:x>0.63158</cdr:x>
      <cdr:y>0.75472</cdr:y>
    </cdr:to>
    <cdr:sp macro="" textlink="">
      <cdr:nvSpPr>
        <cdr:cNvPr id="32" name="TextBox 31"/>
        <cdr:cNvSpPr txBox="1"/>
      </cdr:nvSpPr>
      <cdr:spPr>
        <a:xfrm xmlns:a="http://schemas.openxmlformats.org/drawingml/2006/main">
          <a:off x="4536504" y="2664296"/>
          <a:ext cx="648072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0.50459</cdr:x>
      <cdr:y>0.5509</cdr:y>
    </cdr:from>
    <cdr:to>
      <cdr:x>0.65138</cdr:x>
      <cdr:y>0.68675</cdr:y>
    </cdr:to>
    <cdr:sp macro="" textlink="">
      <cdr:nvSpPr>
        <cdr:cNvPr id="14" name="TextBox 13"/>
        <cdr:cNvSpPr txBox="1"/>
      </cdr:nvSpPr>
      <cdr:spPr>
        <a:xfrm xmlns:a="http://schemas.openxmlformats.org/drawingml/2006/main">
          <a:off x="3960439" y="2160241"/>
          <a:ext cx="1152129" cy="53271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1400" dirty="0"/>
            <a:t>74066</a:t>
          </a:r>
        </a:p>
      </cdr:txBody>
    </cdr:sp>
  </cdr:relSizeAnchor>
  <cdr:relSizeAnchor xmlns:cdr="http://schemas.openxmlformats.org/drawingml/2006/chartDrawing">
    <cdr:from>
      <cdr:x>0.69725</cdr:x>
      <cdr:y>0.5509</cdr:y>
    </cdr:from>
    <cdr:to>
      <cdr:x>0.80854</cdr:x>
      <cdr:y>0.67604</cdr:y>
    </cdr:to>
    <cdr:sp macro="" textlink="">
      <cdr:nvSpPr>
        <cdr:cNvPr id="15" name="TextBox 14"/>
        <cdr:cNvSpPr txBox="1"/>
      </cdr:nvSpPr>
      <cdr:spPr>
        <a:xfrm xmlns:a="http://schemas.openxmlformats.org/drawingml/2006/main">
          <a:off x="5472607" y="2160241"/>
          <a:ext cx="873519" cy="4907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sz="1400" dirty="0"/>
            <a:t>74322</a:t>
          </a:r>
        </a:p>
      </cdr:txBody>
    </cdr:sp>
  </cdr:relSizeAnchor>
  <cdr:relSizeAnchor xmlns:cdr="http://schemas.openxmlformats.org/drawingml/2006/chartDrawing">
    <cdr:from>
      <cdr:x>0.80854</cdr:x>
      <cdr:y>0.6921</cdr:y>
    </cdr:from>
    <cdr:to>
      <cdr:x>0.99209</cdr:x>
      <cdr:y>0.83936</cdr:y>
    </cdr:to>
    <cdr:sp macro="" textlink="">
      <cdr:nvSpPr>
        <cdr:cNvPr id="18" name="TextBox 17"/>
        <cdr:cNvSpPr txBox="1"/>
      </cdr:nvSpPr>
      <cdr:spPr>
        <a:xfrm xmlns:a="http://schemas.openxmlformats.org/drawingml/2006/main">
          <a:off x="4867275" y="2462213"/>
          <a:ext cx="1104900" cy="523875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ru-RU" sz="1100"/>
        </a:p>
      </cdr:txBody>
    </cdr:sp>
  </cdr:relSizeAnchor>
  <cdr:relSizeAnchor xmlns:cdr="http://schemas.openxmlformats.org/drawingml/2006/chartDrawing">
    <cdr:from>
      <cdr:x>0.82595</cdr:x>
      <cdr:y>0.73226</cdr:y>
    </cdr:from>
    <cdr:to>
      <cdr:x>0.87342</cdr:x>
      <cdr:y>0.73226</cdr:y>
    </cdr:to>
    <cdr:cxnSp macro="">
      <cdr:nvCxnSpPr>
        <cdr:cNvPr id="20" name="Прямая соединительная линия 19"/>
        <cdr:cNvCxnSpPr/>
      </cdr:nvCxnSpPr>
      <cdr:spPr>
        <a:xfrm xmlns:a="http://schemas.openxmlformats.org/drawingml/2006/main">
          <a:off x="4972050" y="2605088"/>
          <a:ext cx="285750" cy="0"/>
        </a:xfrm>
        <a:prstGeom xmlns:a="http://schemas.openxmlformats.org/drawingml/2006/main" prst="line">
          <a:avLst/>
        </a:prstGeom>
        <a:ln xmlns:a="http://schemas.openxmlformats.org/drawingml/2006/main" w="28575">
          <a:solidFill>
            <a:srgbClr val="0070C0"/>
          </a:solidFill>
        </a:ln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0.84367</cdr:x>
      <cdr:y>0.73226</cdr:y>
    </cdr:from>
    <cdr:to>
      <cdr:x>0.85127</cdr:x>
      <cdr:y>0.76707</cdr:y>
    </cdr:to>
    <cdr:sp macro="" textlink="">
      <cdr:nvSpPr>
        <cdr:cNvPr id="21" name="Равнобедренный треугольник 20"/>
        <cdr:cNvSpPr/>
      </cdr:nvSpPr>
      <cdr:spPr>
        <a:xfrm xmlns:a="http://schemas.openxmlformats.org/drawingml/2006/main">
          <a:off x="5078731" y="2605088"/>
          <a:ext cx="45719" cy="123825"/>
        </a:xfrm>
        <a:prstGeom xmlns:a="http://schemas.openxmlformats.org/drawingml/2006/main" prst="triangle">
          <a:avLst/>
        </a:prstGeom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0.87156</cdr:x>
      <cdr:y>0.71228</cdr:y>
    </cdr:from>
    <cdr:to>
      <cdr:x>1</cdr:x>
      <cdr:y>0.89592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40760" y="2793077"/>
          <a:ext cx="1008112" cy="7200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ru-RU" dirty="0"/>
            <a:t>к</a:t>
          </a:r>
          <a:r>
            <a:rPr lang="ru-RU" sz="1100" dirty="0" smtClean="0"/>
            <a:t>оличество человеко-экзаменов</a:t>
          </a:r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5C62FA-4AD5-4BFA-95F8-A862ABBB1C86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41363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690269"/>
            <a:ext cx="5438140" cy="444341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378824"/>
            <a:ext cx="2945659" cy="4937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5901FA-363C-4020-A33F-61E7D3601EC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10516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95CAA9C-1E40-40D5-BC54-D52B4399B9DE}" type="slidenum">
              <a:rPr lang="ru-RU" smtClean="0">
                <a:latin typeface="Times New Roman" pitchFamily="18" charset="0"/>
              </a:rPr>
              <a:pPr eaLnBrk="1" hangingPunct="1"/>
              <a:t>2</a:t>
            </a:fld>
            <a:endParaRPr lang="ru-RU" smtClean="0">
              <a:latin typeface="Times New Roman" pitchFamily="18" charset="0"/>
            </a:endParaRPr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582285-0071-4C5A-86B6-DF6B886574D7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E8586191-3DD4-421E-9C4E-1DA7EC775D98}" type="slidenum">
              <a:rPr lang="ru-RU" smtClean="0"/>
              <a:pPr eaLnBrk="1" hangingPunct="1">
                <a:defRPr/>
              </a:pPr>
              <a:t>16</a:t>
            </a:fld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47BB1CD0-F1C2-47B6-98E9-FA1A30AD5AF7}" type="slidenum">
              <a:rPr lang="ru-RU" smtClean="0">
                <a:solidFill>
                  <a:srgbClr val="000000"/>
                </a:solidFill>
              </a:rPr>
              <a:pPr eaLnBrk="1" hangingPunct="1">
                <a:defRPr/>
              </a:pPr>
              <a:t>17</a:t>
            </a:fld>
            <a:endParaRPr lang="ru-RU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88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2763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8581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428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04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8111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23359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471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00907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6761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0146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DF472E-243D-4E41-9B67-294163602750}" type="datetimeFigureOut">
              <a:rPr lang="ru-RU" smtClean="0"/>
              <a:t>22.11.2012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FCF540-18F3-43AC-829C-1177039441B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04961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mailto:Liliya.Amirova@tatar.ru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4.xml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gia.edu.ru/ru/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ChangeArrowheads="1"/>
          </p:cNvSpPr>
          <p:nvPr/>
        </p:nvSpPr>
        <p:spPr bwMode="auto">
          <a:xfrm>
            <a:off x="-4648200" y="5486400"/>
            <a:ext cx="168671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rgbClr val="000066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132138" y="4365625"/>
            <a:ext cx="5715000" cy="2246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 err="1">
                <a:solidFill>
                  <a:schemeClr val="accent1">
                    <a:lumMod val="50000"/>
                  </a:schemeClr>
                </a:solidFill>
                <a:latin typeface="+mj-lt"/>
              </a:rPr>
              <a:t>Амирова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 Лилия Салимзяновна, </a:t>
            </a:r>
          </a:p>
          <a:p>
            <a:pPr>
              <a:defRPr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начальник отдела мониторинга качества образования и аттестации обучающихся Министерства образования и науки Республики Татарстан</a:t>
            </a:r>
            <a:endParaRPr lang="en-US" sz="20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>
              <a:defRPr/>
            </a:pPr>
            <a:r>
              <a:rPr lang="en-US" sz="2000" b="1" dirty="0">
                <a:solidFill>
                  <a:schemeClr val="accent1">
                    <a:lumMod val="50000"/>
                  </a:schemeClr>
                </a:solidFill>
                <a:latin typeface="+mj-lt"/>
                <a:hlinkClick r:id="rId2"/>
              </a:rPr>
              <a:t>Liliya.Amirova@tatar.ru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+mj-lt"/>
              </a:rPr>
              <a:t>, тел.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+mj-lt"/>
              </a:rPr>
              <a:t>292-24-32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+mj-lt"/>
            </a:endParaRPr>
          </a:p>
          <a:p>
            <a:pPr>
              <a:defRPr/>
            </a:pPr>
            <a:endParaRPr lang="ru-RU" sz="20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</a:endParaRPr>
          </a:p>
        </p:txBody>
      </p:sp>
      <p:grpSp>
        <p:nvGrpSpPr>
          <p:cNvPr id="2054" name="Группа 4"/>
          <p:cNvGrpSpPr>
            <a:grpSpLocks/>
          </p:cNvGrpSpPr>
          <p:nvPr/>
        </p:nvGrpSpPr>
        <p:grpSpPr bwMode="auto">
          <a:xfrm>
            <a:off x="0" y="6242050"/>
            <a:ext cx="9144000" cy="615950"/>
            <a:chOff x="0" y="6242027"/>
            <a:chExt cx="9144000" cy="615973"/>
          </a:xfrm>
        </p:grpSpPr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781" t="26802" b="17783"/>
            <a:stretch>
              <a:fillRect/>
            </a:stretch>
          </p:blipFill>
          <p:spPr bwMode="auto">
            <a:xfrm>
              <a:off x="0" y="6242027"/>
              <a:ext cx="9144000" cy="615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 descr="Герб Республики Татарстан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548686" y="6267448"/>
              <a:ext cx="571504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467544" y="548679"/>
            <a:ext cx="828092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/>
              <a:t>Нормативные основы  организации внешних мониторингов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val="32654601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rgbClr val="0070C0"/>
                </a:solidFill>
              </a:rPr>
              <a:t>Динамика результатов ЕГЭ по математике в сравнении с РФ, </a:t>
            </a:r>
            <a:r>
              <a:rPr lang="ru-RU" sz="4000" dirty="0" err="1" smtClean="0">
                <a:solidFill>
                  <a:srgbClr val="0070C0"/>
                </a:solidFill>
              </a:rPr>
              <a:t>ср.балл</a:t>
            </a:r>
            <a:endParaRPr lang="ru-RU" sz="4000" dirty="0">
              <a:solidFill>
                <a:srgbClr val="0070C0"/>
              </a:solidFill>
            </a:endParaRPr>
          </a:p>
        </p:txBody>
      </p:sp>
      <p:pic>
        <p:nvPicPr>
          <p:cNvPr id="81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858000"/>
            <a:ext cx="9144001" cy="71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468313" y="1773238"/>
          <a:ext cx="8351838" cy="8731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624862"/>
                <a:gridCol w="1431744"/>
                <a:gridCol w="1431744"/>
                <a:gridCol w="1431744"/>
                <a:gridCol w="1431744"/>
              </a:tblGrid>
              <a:tr h="4365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Предмет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2009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2010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2011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2012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 smtClean="0">
                          <a:effectLst/>
                        </a:rPr>
                        <a:t>Математика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41,9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45,1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 smtClean="0">
                          <a:effectLst/>
                        </a:rPr>
                        <a:t>49,9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 smtClean="0">
                          <a:effectLst/>
                        </a:rPr>
                        <a:t>48,6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2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 flipV="1">
            <a:off x="755650" y="4653136"/>
            <a:ext cx="8280400" cy="3563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17" name="TextBox 8"/>
          <p:cNvSpPr txBox="1">
            <a:spLocks noChangeArrowheads="1"/>
          </p:cNvSpPr>
          <p:nvPr/>
        </p:nvSpPr>
        <p:spPr bwMode="auto">
          <a:xfrm>
            <a:off x="5219700" y="5516563"/>
            <a:ext cx="277177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 Средний уровень по РФ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7308850" y="4797425"/>
            <a:ext cx="1150938" cy="71913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Диаграмма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45812805"/>
              </p:ext>
            </p:extLst>
          </p:nvPr>
        </p:nvGraphicFramePr>
        <p:xfrm>
          <a:off x="467544" y="2852936"/>
          <a:ext cx="7992888" cy="32732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8220" name="Прямоугольник 10"/>
          <p:cNvSpPr>
            <a:spLocks noChangeArrowheads="1"/>
          </p:cNvSpPr>
          <p:nvPr/>
        </p:nvSpPr>
        <p:spPr bwMode="auto">
          <a:xfrm>
            <a:off x="5148263" y="4787900"/>
            <a:ext cx="5492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ru-RU" sz="1400"/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35747807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Нормативная основа ЕГЭ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Постановление Правительства Российской Федерации от 3.11. 2012 №1142 «О мерах по реализации Указа Президента Российской Федерации от 21.08.2012 №1199 «Об оценке эффективности деятельности органов исполнительной власти субъектов Российской федерации»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1075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Перечень показателей для оценки эффективности деятельности ОИВ субъектов РФ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r>
              <a:rPr lang="ru-RU" dirty="0" smtClean="0"/>
              <a:t>П.9. Доля выпускников государственных (муниципальных) общеобразовательных учреждений, не сдавших единый государственный экзамен, в общей численности выпускников государственных (муниципальных) общеобразовательных учреждений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902907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266" name="Rectangle 3"/>
          <p:cNvSpPr>
            <a:spLocks noChangeArrowheads="1"/>
          </p:cNvSpPr>
          <p:nvPr/>
        </p:nvSpPr>
        <p:spPr bwMode="auto">
          <a:xfrm>
            <a:off x="395288" y="1084263"/>
            <a:ext cx="8748712" cy="5384800"/>
          </a:xfrm>
          <a:prstGeom prst="rect">
            <a:avLst/>
          </a:pr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469900" indent="-46990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Font typeface="Wingdings" pitchFamily="2" charset="2"/>
              <a:buNone/>
            </a:pPr>
            <a:endParaRPr lang="ru-RU" sz="2400" b="1">
              <a:solidFill>
                <a:srgbClr val="000000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660400"/>
            <a:ext cx="8229600" cy="2430463"/>
          </a:xfrm>
        </p:spPr>
        <p:txBody>
          <a:bodyPr rtlCol="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Comic Sans MS" pitchFamily="66" charset="0"/>
              </a:rPr>
              <a:t/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000" dirty="0" smtClean="0">
                <a:latin typeface="Comic Sans MS" pitchFamily="66" charset="0"/>
              </a:rPr>
              <a:t/>
            </a:r>
            <a:br>
              <a:rPr lang="ru-RU" sz="2000" dirty="0" smtClean="0">
                <a:latin typeface="Comic Sans MS" pitchFamily="66" charset="0"/>
              </a:rPr>
            </a:br>
            <a:r>
              <a:rPr lang="ru-RU" sz="2800" dirty="0" smtClean="0">
                <a:latin typeface="Book Antiqua" pitchFamily="18" charset="0"/>
              </a:rPr>
              <a:t>Доля выпускников,  </a:t>
            </a:r>
            <a:r>
              <a:rPr lang="ru-RU" sz="2800" dirty="0">
                <a:latin typeface="Book Antiqua" pitchFamily="18" charset="0"/>
              </a:rPr>
              <a:t>н</a:t>
            </a:r>
            <a:r>
              <a:rPr lang="ru-RU" sz="2800" dirty="0" smtClean="0">
                <a:latin typeface="Book Antiqua" pitchFamily="18" charset="0"/>
              </a:rPr>
              <a:t>е получивших  аттестат, включая вечерние школы </a:t>
            </a:r>
            <a:r>
              <a:rPr lang="ru-RU" sz="2800" smtClean="0">
                <a:latin typeface="Book Antiqua" pitchFamily="18" charset="0"/>
              </a:rPr>
              <a:t>и интернаты </a:t>
            </a:r>
            <a:r>
              <a:rPr lang="ru-RU" sz="2800" dirty="0">
                <a:latin typeface="Book Antiqua" pitchFamily="18" charset="0"/>
              </a:rPr>
              <a:t/>
            </a:r>
            <a:br>
              <a:rPr lang="ru-RU" sz="2800" dirty="0">
                <a:latin typeface="Book Antiqua" pitchFamily="18" charset="0"/>
              </a:rPr>
            </a:br>
            <a:r>
              <a:rPr lang="ru-RU" sz="2800" b="1" dirty="0">
                <a:latin typeface="Book Antiqua" pitchFamily="18" charset="0"/>
                <a:ea typeface="+mn-ea"/>
                <a:cs typeface="+mn-cs"/>
              </a:rPr>
              <a:t/>
            </a:r>
            <a:br>
              <a:rPr lang="ru-RU" sz="2800" b="1" dirty="0">
                <a:latin typeface="Book Antiqua" pitchFamily="18" charset="0"/>
                <a:ea typeface="+mn-ea"/>
                <a:cs typeface="+mn-cs"/>
              </a:rPr>
            </a:br>
            <a:endParaRPr lang="ru-RU" sz="2800" dirty="0">
              <a:latin typeface="Book Antiqua" pitchFamily="18" charset="0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06138164"/>
              </p:ext>
            </p:extLst>
          </p:nvPr>
        </p:nvGraphicFramePr>
        <p:xfrm>
          <a:off x="1042988" y="1285875"/>
          <a:ext cx="7489826" cy="45339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44611"/>
                <a:gridCol w="1352144"/>
                <a:gridCol w="1440352"/>
                <a:gridCol w="1368334"/>
                <a:gridCol w="1584385"/>
              </a:tblGrid>
              <a:tr h="11887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ГОД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РФ, %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РТ, %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РТ, чел.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 </a:t>
                      </a:r>
                      <a:r>
                        <a:rPr lang="ru-RU" sz="1800" dirty="0" err="1" smtClean="0"/>
                        <a:t>т.ч</a:t>
                      </a:r>
                      <a:r>
                        <a:rPr lang="ru-RU" sz="1800" dirty="0" smtClean="0"/>
                        <a:t>. выпускники дневных школ</a:t>
                      </a:r>
                      <a:endParaRPr lang="ru-RU" sz="1800" dirty="0"/>
                    </a:p>
                  </a:txBody>
                  <a:tcPr marL="91452" marR="91452" marT="45721" marB="45721"/>
                </a:tc>
              </a:tr>
              <a:tr h="66293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2009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2,6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6,44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</a:rPr>
                        <a:t>1786</a:t>
                      </a:r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1452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</a:tr>
              <a:tr h="66293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2010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1,3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2,65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661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633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</a:tr>
              <a:tr h="708585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2011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2,5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1,96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436</a:t>
                      </a:r>
                      <a:endParaRPr lang="ru-RU" sz="24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288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</a:tr>
              <a:tr h="1310683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2012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2,9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1,4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297</a:t>
                      </a: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00B050"/>
                          </a:solidFill>
                        </a:rPr>
                        <a:t> </a:t>
                      </a:r>
                      <a:endParaRPr lang="ru-RU" sz="1600" b="1" dirty="0">
                        <a:solidFill>
                          <a:srgbClr val="00B050"/>
                        </a:solidFill>
                      </a:endParaRPr>
                    </a:p>
                  </a:txBody>
                  <a:tcPr marL="91452" marR="91452" marT="45721" marB="45721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233</a:t>
                      </a:r>
                      <a:endParaRPr lang="ru-RU" sz="2400" dirty="0"/>
                    </a:p>
                  </a:txBody>
                  <a:tcPr marL="91452" marR="91452" marT="45721" marB="45721"/>
                </a:tc>
              </a:tr>
            </a:tbl>
          </a:graphicData>
        </a:graphic>
      </p:graphicFrame>
      <p:pic>
        <p:nvPicPr>
          <p:cNvPr id="11306" name="Picture 13"/>
          <p:cNvPicPr>
            <a:picLocks noChangeAspect="1" noChangeArrowheads="1"/>
          </p:cNvPicPr>
          <p:nvPr/>
        </p:nvPicPr>
        <p:blipFill>
          <a:blip r:embed="rId2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8891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Показатель качества</a:t>
            </a:r>
            <a:br>
              <a:rPr lang="ru-RU" sz="36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(динамика лучших результатов)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</p:nvPr>
        </p:nvGraphicFramePr>
        <p:xfrm>
          <a:off x="971550" y="1628775"/>
          <a:ext cx="7200900" cy="417671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484722"/>
                <a:gridCol w="2115728"/>
                <a:gridCol w="1800225"/>
                <a:gridCol w="1800225"/>
              </a:tblGrid>
              <a:tr h="1628481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Год 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человеко-экзаменов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Численность </a:t>
                      </a:r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набравших 80 баллов и выше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Показатель качества </a:t>
                      </a:r>
                    </a:p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(на</a:t>
                      </a:r>
                      <a:r>
                        <a:rPr lang="ru-RU" sz="2400" u="none" strike="noStrike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1000 чел.</a:t>
                      </a:r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)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2009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94964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1372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14,4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2010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80054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2098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26,2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585250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2011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74066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4794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64,7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9248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2012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74322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4862</a:t>
                      </a:r>
                      <a:endParaRPr lang="ru-RU" sz="24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65,4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6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123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258956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876300" y="115888"/>
            <a:ext cx="7391400" cy="5635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Динамика наивысших результатов </a:t>
            </a:r>
            <a:b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 РТ (100 баллов)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68313" y="1076325"/>
          <a:ext cx="8218486" cy="8509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0740"/>
                <a:gridCol w="2050740"/>
                <a:gridCol w="2058503"/>
                <a:gridCol w="2058503"/>
              </a:tblGrid>
              <a:tr h="48023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2009</a:t>
                      </a:r>
                      <a:endParaRPr lang="ru-RU" sz="2000" b="1" i="0" u="none" strike="noStrike" dirty="0">
                        <a:solidFill>
                          <a:schemeClr val="bg1"/>
                        </a:solidFill>
                        <a:effectLst/>
                        <a:latin typeface="Arial"/>
                      </a:endParaRPr>
                    </a:p>
                  </a:txBody>
                  <a:tcPr marL="9524" marR="9524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i="0" u="none" strike="noStrike" dirty="0" smtClean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2010</a:t>
                      </a:r>
                      <a:r>
                        <a:rPr lang="ru-RU" sz="2000" b="1" i="0" u="none" strike="noStrike" dirty="0">
                          <a:solidFill>
                            <a:schemeClr val="bg1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4" marR="9524" marT="95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2011</a:t>
                      </a:r>
                    </a:p>
                  </a:txBody>
                  <a:tcPr marL="9524" marR="9524" marT="95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524" marR="9524" marT="9521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66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46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896" marR="9896" marT="9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74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896" marR="9896" marT="95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109</a:t>
                      </a:r>
                      <a:endParaRPr lang="ru-RU" sz="1800" dirty="0"/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3332" name="Номер слайда 7"/>
          <p:cNvSpPr>
            <a:spLocks noGrp="1"/>
          </p:cNvSpPr>
          <p:nvPr>
            <p:ph type="sldNum" sz="quarter" idx="12"/>
          </p:nvPr>
        </p:nvSpPr>
        <p:spPr bwMode="auto">
          <a:xfrm>
            <a:off x="3124200" y="6356350"/>
            <a:ext cx="2895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6F7D1257-4963-45D7-9227-2C96888928C1}" type="slidenum">
              <a:rPr lang="ru-RU" smtClean="0">
                <a:solidFill>
                  <a:schemeClr val="tx2"/>
                </a:solidFill>
                <a:latin typeface="Verdana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smtClean="0">
              <a:solidFill>
                <a:schemeClr val="tx2"/>
              </a:solidFill>
              <a:latin typeface="Verdana" pitchFamily="34" charset="0"/>
            </a:endParaRPr>
          </a:p>
        </p:txBody>
      </p:sp>
      <p:graphicFrame>
        <p:nvGraphicFramePr>
          <p:cNvPr id="7" name="Диаграмма 6"/>
          <p:cNvGraphicFramePr>
            <a:graphicFrameLocks/>
          </p:cNvGraphicFramePr>
          <p:nvPr/>
        </p:nvGraphicFramePr>
        <p:xfrm>
          <a:off x="467544" y="2060848"/>
          <a:ext cx="8208912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334" name="TextBox 1"/>
          <p:cNvSpPr txBox="1">
            <a:spLocks noChangeArrowheads="1"/>
          </p:cNvSpPr>
          <p:nvPr/>
        </p:nvSpPr>
        <p:spPr bwMode="auto">
          <a:xfrm>
            <a:off x="1763713" y="5346700"/>
            <a:ext cx="6477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 sz="1600"/>
              <a:t>2009</a:t>
            </a:r>
          </a:p>
        </p:txBody>
      </p:sp>
      <p:pic>
        <p:nvPicPr>
          <p:cNvPr id="1333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467544" y="2204863"/>
          <a:ext cx="7848872" cy="39212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037626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876300" y="115888"/>
            <a:ext cx="7391400" cy="563562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800" smtClean="0"/>
              <a:t>Динамика наивысших результатов </a:t>
            </a:r>
            <a:br>
              <a:rPr lang="ru-RU" sz="2800" smtClean="0"/>
            </a:br>
            <a:r>
              <a:rPr lang="ru-RU" sz="2800" smtClean="0"/>
              <a:t>по  РТ (100 баллов)</a:t>
            </a: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468313" y="1076325"/>
          <a:ext cx="8218486" cy="4559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32600"/>
                <a:gridCol w="2742943"/>
                <a:gridCol w="2742943"/>
              </a:tblGrid>
              <a:tr h="480424">
                <a:tc>
                  <a:txBody>
                    <a:bodyPr/>
                    <a:lstStyle/>
                    <a:p>
                      <a:pPr algn="l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 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2011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1" i="0" u="none" strike="noStrike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2012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Русский язык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54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18870F"/>
                          </a:solidFill>
                          <a:effectLst/>
                          <a:latin typeface="Arial"/>
                        </a:rPr>
                        <a:t>66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Информатика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18870F"/>
                          </a:solidFill>
                          <a:effectLst/>
                          <a:latin typeface="Arial"/>
                        </a:rPr>
                        <a:t>22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Химия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19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10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Биология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Математика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18870F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География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18870F"/>
                          </a:solidFill>
                          <a:effectLst/>
                          <a:latin typeface="Arial"/>
                        </a:rPr>
                        <a:t>2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Литература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13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История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3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Немецкий язык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 dirty="0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1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Физика 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2000" b="0" i="0" u="none" strike="noStrike">
                          <a:solidFill>
                            <a:srgbClr val="595959"/>
                          </a:solidFill>
                          <a:effectLst/>
                          <a:latin typeface="Arial"/>
                        </a:rPr>
                        <a:t>8</a:t>
                      </a:r>
                    </a:p>
                  </a:txBody>
                  <a:tcPr marL="9524" marR="9524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/>
                        </a:rPr>
                        <a:t>0</a:t>
                      </a:r>
                    </a:p>
                  </a:txBody>
                  <a:tcPr marL="9524" marR="9524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370807">
                <a:tc>
                  <a:txBody>
                    <a:bodyPr/>
                    <a:lstStyle/>
                    <a:p>
                      <a:pPr algn="l" rtl="0" fontAlgn="t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ahoma"/>
                        </a:rPr>
                        <a:t>Всего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effectLst/>
                        <a:latin typeface="Tahoma"/>
                      </a:endParaRPr>
                    </a:p>
                  </a:txBody>
                  <a:tcPr marL="9896" marR="9896" marT="952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102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smtClean="0"/>
                        <a:t>109</a:t>
                      </a:r>
                      <a:endParaRPr lang="ru-RU" sz="1800" dirty="0"/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8249" name="Номер слайда 7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F69AEF61-636A-4E34-9A81-316F586FFD23}" type="slidenum">
              <a:rPr lang="ru-RU" smtClean="0">
                <a:solidFill>
                  <a:schemeClr val="tx2"/>
                </a:solidFill>
                <a:latin typeface="Verdana" pitchFamily="34" charset="0"/>
              </a:rPr>
              <a:pPr eaLnBrk="1" hangingPunct="1">
                <a:defRPr/>
              </a:pPr>
              <a:t>16</a:t>
            </a:fld>
            <a:endParaRPr lang="ru-RU" smtClean="0">
              <a:solidFill>
                <a:schemeClr val="tx2"/>
              </a:solidFill>
              <a:latin typeface="Verdana" pitchFamily="34" charset="0"/>
            </a:endParaRPr>
          </a:p>
        </p:txBody>
      </p: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-23813" y="6267450"/>
            <a:ext cx="9144001" cy="615950"/>
            <a:chOff x="0" y="6242027"/>
            <a:chExt cx="9144000" cy="615973"/>
          </a:xfrm>
        </p:grpSpPr>
        <p:pic>
          <p:nvPicPr>
            <p:cNvPr id="8" name="Picture 13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781" t="26802" b="17783"/>
            <a:stretch>
              <a:fillRect/>
            </a:stretch>
          </p:blipFill>
          <p:spPr bwMode="auto">
            <a:xfrm>
              <a:off x="0" y="6242027"/>
              <a:ext cx="9144000" cy="615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 descr="Герб Республики Татарстан"/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548686" y="6267448"/>
              <a:ext cx="571504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117938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2"/>
          <p:cNvSpPr>
            <a:spLocks noGrp="1"/>
          </p:cNvSpPr>
          <p:nvPr>
            <p:ph type="title"/>
          </p:nvPr>
        </p:nvSpPr>
        <p:spPr>
          <a:xfrm>
            <a:off x="838200" y="115888"/>
            <a:ext cx="7391400" cy="766762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Выпускники 2012 года, набравшие 100 баллов на ЕГЭ по двум предметам</a:t>
            </a:r>
          </a:p>
        </p:txBody>
      </p:sp>
      <p:graphicFrame>
        <p:nvGraphicFramePr>
          <p:cNvPr id="2" name="Объект 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2731750"/>
              </p:ext>
            </p:extLst>
          </p:nvPr>
        </p:nvGraphicFramePr>
        <p:xfrm>
          <a:off x="250825" y="1125539"/>
          <a:ext cx="8641655" cy="4031652"/>
        </p:xfrm>
        <a:graphic>
          <a:graphicData uri="http://schemas.openxmlformats.org/drawingml/2006/table">
            <a:tbl>
              <a:tblPr/>
              <a:tblGrid>
                <a:gridCol w="3168395"/>
                <a:gridCol w="2665198"/>
                <a:gridCol w="2808062"/>
              </a:tblGrid>
              <a:tr h="50256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Район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ФИО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Предмет</a:t>
                      </a:r>
                    </a:p>
                  </a:txBody>
                  <a:tcPr marT="45710" marB="4571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302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Бугульма, лицей №2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Корнеев Виталий Вадимович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язык, информатика и ИКТ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4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г.Казань, </a:t>
                      </a: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Вахитовский р-н, лицей им. Лобачевского при ПФУ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Нуждина</a:t>
                      </a: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Жанна Викторовна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Химия, биология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83020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г.Казань, Московский р-н, гимназия № 9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Сафина Лилия Ильхамовна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язык, информатика и ИКТ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3433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г. Лениногорск, СОШ №2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Трондина Алиса Александровна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595959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Русский язык, химия</a:t>
                      </a:r>
                      <a:endParaRPr kumimoji="0" lang="ru-R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595959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257" name="Номер слайда 7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2CB97EB5-8913-45DC-9C71-C8F3C7E16996}" type="slidenum">
              <a:rPr lang="ru-RU" smtClean="0">
                <a:solidFill>
                  <a:srgbClr val="898989"/>
                </a:solidFill>
                <a:latin typeface="Verdana" pitchFamily="34" charset="0"/>
              </a:rPr>
              <a:pPr eaLnBrk="1" hangingPunct="1">
                <a:defRPr/>
              </a:pPr>
              <a:t>17</a:t>
            </a:fld>
            <a:endParaRPr lang="ru-RU" smtClean="0">
              <a:solidFill>
                <a:srgbClr val="898989"/>
              </a:solidFill>
              <a:latin typeface="Verdana" pitchFamily="34" charset="0"/>
            </a:endParaRPr>
          </a:p>
        </p:txBody>
      </p:sp>
      <p:pic>
        <p:nvPicPr>
          <p:cNvPr id="9246" name="Picture 13"/>
          <p:cNvPicPr>
            <a:picLocks noChangeAspect="1" noChangeArrowheads="1"/>
          </p:cNvPicPr>
          <p:nvPr/>
        </p:nvPicPr>
        <p:blipFill>
          <a:blip r:embed="rId3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5301208"/>
            <a:ext cx="8964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 2011 году выпускников, набравших 100 баллов на ЕГЭ по двум предметам , 7 человек.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83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Единый республиканский экзамен по татарскому языку</a:t>
            </a: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</p:nvPr>
        </p:nvGraphicFramePr>
        <p:xfrm>
          <a:off x="827088" y="1916113"/>
          <a:ext cx="7848600" cy="3044824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3289471"/>
                <a:gridCol w="1830736"/>
                <a:gridCol w="2728393"/>
              </a:tblGrid>
              <a:tr h="48797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2011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2012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432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Средний балл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68,30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71,15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72018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Общее количество участников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11723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80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 участников, набравших баллы ниже минимального порога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20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lang="ru-RU" sz="20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457200" y="6356350"/>
            <a:ext cx="2133600" cy="365125"/>
          </a:xfrm>
        </p:spPr>
        <p:txBody>
          <a:bodyPr/>
          <a:lstStyle/>
          <a:p>
            <a:pPr algn="l">
              <a:defRPr/>
            </a:pPr>
            <a:r>
              <a:rPr lang="en-US" smtClean="0"/>
              <a:t>Company  Logo</a:t>
            </a:r>
            <a:endParaRPr lang="en-US"/>
          </a:p>
        </p:txBody>
      </p:sp>
      <p:pic>
        <p:nvPicPr>
          <p:cNvPr id="14362" name="Picture 13"/>
          <p:cNvPicPr>
            <a:picLocks noChangeAspect="1" noChangeArrowheads="1"/>
          </p:cNvPicPr>
          <p:nvPr/>
        </p:nvPicPr>
        <p:blipFill>
          <a:blip r:embed="rId2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0602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30163"/>
            <a:ext cx="8001000" cy="990600"/>
          </a:xfrm>
        </p:spPr>
        <p:txBody>
          <a:bodyPr/>
          <a:lstStyle/>
          <a:p>
            <a:pPr eaLnBrk="1" hangingPunct="1"/>
            <a:r>
              <a:rPr lang="ru-RU" sz="2800" smtClean="0">
                <a:latin typeface="Times New Roman" pitchFamily="18" charset="0"/>
                <a:cs typeface="Times New Roman" pitchFamily="18" charset="0"/>
              </a:rPr>
              <a:t>Результаты ГИА-9 в новой форме по обязательным предметам за 2011г. и 2012г.</a:t>
            </a:r>
          </a:p>
        </p:txBody>
      </p:sp>
      <p:pic>
        <p:nvPicPr>
          <p:cNvPr id="16387" name="Picture 13"/>
          <p:cNvPicPr>
            <a:picLocks noChangeAspect="1" noChangeArrowheads="1"/>
          </p:cNvPicPr>
          <p:nvPr/>
        </p:nvPicPr>
        <p:blipFill>
          <a:blip r:embed="rId2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7" descr="http://gia.edu.ru/common/img/ege_new/logo_gia.gif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650" y="6021388"/>
            <a:ext cx="1414463" cy="836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06525" y="1557338"/>
          <a:ext cx="6765926" cy="303848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540780"/>
                <a:gridCol w="847429"/>
                <a:gridCol w="924468"/>
                <a:gridCol w="770390"/>
                <a:gridCol w="847429"/>
                <a:gridCol w="847429"/>
                <a:gridCol w="988001"/>
              </a:tblGrid>
              <a:tr h="1007735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Предмет</a:t>
                      </a:r>
                      <a:endParaRPr lang="ru-RU" sz="2000" b="1" i="0" u="none" strike="noStrike" dirty="0">
                        <a:solidFill>
                          <a:srgbClr val="183586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Средняя</a:t>
                      </a:r>
                      <a:r>
                        <a:rPr lang="ru-RU" sz="2000" b="1" u="none" strike="noStrike" baseline="0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оценка</a:t>
                      </a:r>
                      <a:endParaRPr lang="ru-RU" sz="2000" b="1" i="0" u="none" strike="noStrike" dirty="0">
                        <a:solidFill>
                          <a:srgbClr val="183586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183586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Доля</a:t>
                      </a:r>
                      <a:r>
                        <a:rPr lang="ru-RU" sz="2000" b="1" u="none" strike="noStrike" baseline="0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  </a:t>
                      </a:r>
                      <a:r>
                        <a:rPr lang="ru-RU" sz="2000" b="1" u="none" strike="noStrike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участников</a:t>
                      </a:r>
                      <a:r>
                        <a:rPr lang="ru-RU" sz="2000" b="1" u="none" strike="noStrike" dirty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, не </a:t>
                      </a:r>
                      <a:r>
                        <a:rPr lang="ru-RU" sz="2000" b="1" u="none" strike="noStrike" dirty="0" smtClean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преодолевших </a:t>
                      </a:r>
                      <a:r>
                        <a:rPr lang="ru-RU" sz="2000" b="1" u="none" strike="noStrike" dirty="0">
                          <a:solidFill>
                            <a:srgbClr val="183586"/>
                          </a:solidFill>
                          <a:effectLst/>
                          <a:latin typeface="+mn-lt"/>
                          <a:cs typeface="Times New Roman" pitchFamily="18" charset="0"/>
                        </a:rPr>
                        <a:t>минимальный порог</a:t>
                      </a:r>
                      <a:endParaRPr lang="ru-RU" sz="2000" b="1" i="0" u="none" strike="noStrike" dirty="0">
                        <a:solidFill>
                          <a:srgbClr val="183586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fontAlgn="ctr"/>
                      <a:endParaRPr lang="ru-RU" sz="2000" b="1" i="0" u="none" strike="noStrike" dirty="0">
                        <a:solidFill>
                          <a:srgbClr val="183586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21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3124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2011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2012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000" b="1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2011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2012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>
                        <a:solidFill>
                          <a:srgbClr val="C00000"/>
                        </a:solidFill>
                      </a:endParaRPr>
                    </a:p>
                  </a:txBody>
                  <a:tcPr marL="7621" marR="7621" marT="761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945878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Русский язык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3,49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3,92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+0,43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15,3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3,32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B050"/>
                          </a:solidFill>
                        </a:rPr>
                        <a:t>-11,98</a:t>
                      </a:r>
                      <a:endParaRPr lang="ru-RU" sz="2000" b="1" dirty="0">
                        <a:solidFill>
                          <a:srgbClr val="00B050"/>
                        </a:solidFill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72455"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Математика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>
                          <a:effectLst/>
                          <a:latin typeface="+mn-lt"/>
                          <a:cs typeface="Times New Roman" pitchFamily="18" charset="0"/>
                        </a:rPr>
                        <a:t>3,74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3,57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-0,17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000" b="1" u="none" strike="noStrike" dirty="0" smtClean="0">
                          <a:effectLst/>
                          <a:latin typeface="+mn-lt"/>
                          <a:cs typeface="Times New Roman" pitchFamily="18" charset="0"/>
                        </a:rPr>
                        <a:t>11,9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  <a:cs typeface="Times New Roman" pitchFamily="18" charset="0"/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2060"/>
                          </a:solidFill>
                        </a:rPr>
                        <a:t>11,53</a:t>
                      </a:r>
                      <a:endParaRPr lang="ru-RU" sz="2000" b="1" dirty="0">
                        <a:solidFill>
                          <a:srgbClr val="002060"/>
                        </a:solidFill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</a:rPr>
                        <a:t>- 0,37</a:t>
                      </a:r>
                      <a:endParaRPr lang="ru-RU" sz="2000" b="1" dirty="0">
                        <a:solidFill>
                          <a:srgbClr val="FF0000"/>
                        </a:solidFill>
                      </a:endParaRPr>
                    </a:p>
                  </a:txBody>
                  <a:tcPr marL="7621" marR="7621" marT="761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46941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AutoShape 2"/>
          <p:cNvSpPr>
            <a:spLocks noChangeArrowheads="1"/>
          </p:cNvSpPr>
          <p:nvPr/>
        </p:nvSpPr>
        <p:spPr bwMode="auto">
          <a:xfrm flipV="1">
            <a:off x="457200" y="1066800"/>
            <a:ext cx="7239000" cy="5257800"/>
          </a:xfrm>
          <a:prstGeom prst="curvedRightArrow">
            <a:avLst>
              <a:gd name="adj1" fmla="val 7889"/>
              <a:gd name="adj2" fmla="val 32000"/>
              <a:gd name="adj3" fmla="val 31507"/>
            </a:avLst>
          </a:prstGeom>
          <a:gradFill rotWithShape="0">
            <a:gsLst>
              <a:gs pos="0">
                <a:srgbClr val="A603AB"/>
              </a:gs>
              <a:gs pos="6000">
                <a:srgbClr val="E81766"/>
              </a:gs>
              <a:gs pos="13499">
                <a:srgbClr val="EE3F17"/>
              </a:gs>
              <a:gs pos="24001">
                <a:srgbClr val="FFFF00"/>
              </a:gs>
              <a:gs pos="32500">
                <a:srgbClr val="1A8D48"/>
              </a:gs>
              <a:gs pos="39500">
                <a:srgbClr val="0819FB"/>
              </a:gs>
              <a:gs pos="50000">
                <a:srgbClr val="A603AB"/>
              </a:gs>
              <a:gs pos="60501">
                <a:srgbClr val="0819FB"/>
              </a:gs>
              <a:gs pos="67500">
                <a:srgbClr val="1A8D48"/>
              </a:gs>
              <a:gs pos="75999">
                <a:srgbClr val="FFFF00"/>
              </a:gs>
              <a:gs pos="86501">
                <a:srgbClr val="EE3F17"/>
              </a:gs>
              <a:gs pos="94000">
                <a:srgbClr val="E81766"/>
              </a:gs>
              <a:gs pos="100000">
                <a:srgbClr val="A603AB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ru-RU"/>
          </a:p>
        </p:txBody>
      </p:sp>
      <p:sp>
        <p:nvSpPr>
          <p:cNvPr id="75780" name="AutoShape 4"/>
          <p:cNvSpPr>
            <a:spLocks noChangeArrowheads="1"/>
          </p:cNvSpPr>
          <p:nvPr/>
        </p:nvSpPr>
        <p:spPr bwMode="auto">
          <a:xfrm>
            <a:off x="2190750" y="5553075"/>
            <a:ext cx="3155950" cy="8175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A7"/>
              </a:gs>
              <a:gs pos="50000">
                <a:srgbClr val="FFFFFF"/>
              </a:gs>
              <a:gs pos="100000">
                <a:srgbClr val="FFFFA7"/>
              </a:gs>
            </a:gsLst>
            <a:lin ang="54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pPr algn="r"/>
            <a:r>
              <a:rPr lang="ru-RU" sz="1400" b="1">
                <a:latin typeface="Times New Roman" pitchFamily="18" charset="0"/>
                <a:cs typeface="Times New Roman" pitchFamily="18" charset="0"/>
              </a:rPr>
              <a:t>ЕГЭ в штатном режиме. Эксперимент по ГИА в новой форме в 9 классах</a:t>
            </a:r>
          </a:p>
        </p:txBody>
      </p:sp>
      <p:sp>
        <p:nvSpPr>
          <p:cNvPr id="75781" name="AutoShape 5"/>
          <p:cNvSpPr>
            <a:spLocks noChangeArrowheads="1"/>
          </p:cNvSpPr>
          <p:nvPr/>
        </p:nvSpPr>
        <p:spPr bwMode="auto">
          <a:xfrm>
            <a:off x="0" y="2930525"/>
            <a:ext cx="3911600" cy="22479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66FF66"/>
              </a:gs>
              <a:gs pos="50000">
                <a:srgbClr val="FFFFFF"/>
              </a:gs>
              <a:gs pos="100000">
                <a:srgbClr val="66FF66"/>
              </a:gs>
            </a:gsLst>
            <a:lin ang="54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pPr algn="r"/>
            <a:r>
              <a:rPr lang="ru-RU" sz="1400" b="1">
                <a:latin typeface="Times New Roman" pitchFamily="18" charset="0"/>
                <a:cs typeface="Times New Roman" pitchFamily="18" charset="0"/>
              </a:rPr>
              <a:t>ЕГЭ в штатном режиме. </a:t>
            </a:r>
          </a:p>
          <a:p>
            <a:pPr algn="r"/>
            <a:r>
              <a:rPr lang="ru-RU" sz="1400" b="1">
                <a:latin typeface="Times New Roman" pitchFamily="18" charset="0"/>
                <a:cs typeface="Times New Roman" pitchFamily="18" charset="0"/>
              </a:rPr>
              <a:t>Эксперимент по ГИА в новой форме в 9 классах с полным охватом выпускников по русскому языку и математике. Мониторинговые исследования учащихся 4,6,8, и 10 классов по 6 предметам. Мониторинговые исследования студентов 1 и 5 курсов. </a:t>
            </a:r>
          </a:p>
          <a:p>
            <a:pPr algn="r"/>
            <a:r>
              <a:rPr lang="ru-RU" sz="1400" b="1">
                <a:latin typeface="Times New Roman" pitchFamily="18" charset="0"/>
                <a:cs typeface="Times New Roman" pitchFamily="18" charset="0"/>
              </a:rPr>
              <a:t>Тестирования учителе	й в формате ЕГЭ.              </a:t>
            </a:r>
          </a:p>
        </p:txBody>
      </p:sp>
      <p:sp>
        <p:nvSpPr>
          <p:cNvPr id="75782" name="AutoShape 6"/>
          <p:cNvSpPr>
            <a:spLocks noChangeArrowheads="1"/>
          </p:cNvSpPr>
          <p:nvPr/>
        </p:nvSpPr>
        <p:spPr bwMode="auto">
          <a:xfrm>
            <a:off x="1295400" y="476250"/>
            <a:ext cx="4451350" cy="207645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9DDEFF"/>
              </a:gs>
              <a:gs pos="50000">
                <a:srgbClr val="FFFFFF"/>
              </a:gs>
              <a:gs pos="100000">
                <a:srgbClr val="9DDEFF"/>
              </a:gs>
            </a:gsLst>
            <a:lin ang="54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35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pPr algn="r"/>
            <a:r>
              <a:rPr lang="ru-RU" sz="1400" b="1">
                <a:latin typeface="Times New Roman" pitchFamily="18" charset="0"/>
                <a:cs typeface="Times New Roman" pitchFamily="18" charset="0"/>
              </a:rPr>
              <a:t>ЕГЭ в штатном режиме. </a:t>
            </a:r>
          </a:p>
          <a:p>
            <a:pPr algn="r"/>
            <a:r>
              <a:rPr lang="ru-RU" sz="1400" b="1">
                <a:latin typeface="Times New Roman" pitchFamily="18" charset="0"/>
                <a:cs typeface="Times New Roman" pitchFamily="18" charset="0"/>
              </a:rPr>
              <a:t>Эксперимент по ГИА в новой форме в 9 классах с полным охватом выпускников по русскому языку и математике. </a:t>
            </a:r>
          </a:p>
          <a:p>
            <a:pPr algn="r"/>
            <a:r>
              <a:rPr lang="ru-RU" sz="1400" b="1">
                <a:latin typeface="Times New Roman" pitchFamily="18" charset="0"/>
                <a:cs typeface="Times New Roman" pitchFamily="18" charset="0"/>
              </a:rPr>
              <a:t>Мониторинговые исследования учащихся 4,6,8, и 10 классов по 10 предметам. Мониторинговые исследования студентов 1 и 5 курсов. </a:t>
            </a:r>
          </a:p>
          <a:p>
            <a:pPr algn="r"/>
            <a:r>
              <a:rPr lang="ru-RU" sz="1400" b="1">
                <a:latin typeface="Times New Roman" pitchFamily="18" charset="0"/>
                <a:cs typeface="Times New Roman" pitchFamily="18" charset="0"/>
              </a:rPr>
              <a:t>Тестирования учителей	 в формате ЕГЭ. </a:t>
            </a:r>
          </a:p>
        </p:txBody>
      </p:sp>
      <p:sp>
        <p:nvSpPr>
          <p:cNvPr id="75783" name="AutoShape 7"/>
          <p:cNvSpPr>
            <a:spLocks noChangeArrowheads="1"/>
          </p:cNvSpPr>
          <p:nvPr/>
        </p:nvSpPr>
        <p:spPr bwMode="auto">
          <a:xfrm>
            <a:off x="5562600" y="5715000"/>
            <a:ext cx="2228850" cy="817563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FFF85"/>
              </a:gs>
              <a:gs pos="50000">
                <a:srgbClr val="FFFFFF"/>
              </a:gs>
              <a:gs pos="100000">
                <a:srgbClr val="FFFF85"/>
              </a:gs>
            </a:gsLst>
            <a:lin ang="5400000" scaled="1"/>
          </a:gradFill>
          <a:ln w="9525">
            <a:solidFill>
              <a:srgbClr val="FF0000"/>
            </a:solidFill>
            <a:round/>
            <a:headEnd/>
            <a:tailEnd/>
          </a:ln>
          <a:effectLst>
            <a:outerShdw dist="107763" dir="18900000" algn="ctr" rotWithShape="0">
              <a:schemeClr val="accent2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1400" b="1">
                <a:latin typeface="Times New Roman" pitchFamily="18" charset="0"/>
                <a:cs typeface="Times New Roman" pitchFamily="18" charset="0"/>
              </a:rPr>
              <a:t>Эксперимент по ЕГЭ, ГИА в новой форме в 9 классах</a:t>
            </a:r>
          </a:p>
        </p:txBody>
      </p:sp>
      <p:grpSp>
        <p:nvGrpSpPr>
          <p:cNvPr id="75848" name="Group 72"/>
          <p:cNvGrpSpPr>
            <a:grpSpLocks/>
          </p:cNvGrpSpPr>
          <p:nvPr/>
        </p:nvGrpSpPr>
        <p:grpSpPr bwMode="auto">
          <a:xfrm>
            <a:off x="4419600" y="2819400"/>
            <a:ext cx="3295650" cy="2733675"/>
            <a:chOff x="2784" y="1776"/>
            <a:chExt cx="2076" cy="1722"/>
          </a:xfrm>
        </p:grpSpPr>
        <p:pic>
          <p:nvPicPr>
            <p:cNvPr id="7182" name="Picture 9" descr="E:\CLIPART\POPULAR\CLOCK.WMF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4" y="1776"/>
              <a:ext cx="1168" cy="1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183" name="Group 10"/>
            <p:cNvGrpSpPr>
              <a:grpSpLocks/>
            </p:cNvGrpSpPr>
            <p:nvPr/>
          </p:nvGrpSpPr>
          <p:grpSpPr bwMode="auto">
            <a:xfrm>
              <a:off x="4032" y="2016"/>
              <a:ext cx="828" cy="1482"/>
              <a:chOff x="-836" y="1348"/>
              <a:chExt cx="828" cy="1482"/>
            </a:xfrm>
          </p:grpSpPr>
          <p:grpSp>
            <p:nvGrpSpPr>
              <p:cNvPr id="7184" name="Group 11"/>
              <p:cNvGrpSpPr>
                <a:grpSpLocks/>
              </p:cNvGrpSpPr>
              <p:nvPr/>
            </p:nvGrpSpPr>
            <p:grpSpPr bwMode="auto">
              <a:xfrm>
                <a:off x="-406" y="1569"/>
                <a:ext cx="262" cy="498"/>
                <a:chOff x="-406" y="1569"/>
                <a:chExt cx="262" cy="498"/>
              </a:xfrm>
            </p:grpSpPr>
            <p:sp>
              <p:nvSpPr>
                <p:cNvPr id="7238" name="Freeform 12"/>
                <p:cNvSpPr>
                  <a:spLocks/>
                </p:cNvSpPr>
                <p:nvPr/>
              </p:nvSpPr>
              <p:spPr bwMode="auto">
                <a:xfrm>
                  <a:off x="-406" y="1575"/>
                  <a:ext cx="262" cy="492"/>
                </a:xfrm>
                <a:custGeom>
                  <a:avLst/>
                  <a:gdLst>
                    <a:gd name="T0" fmla="*/ 0 w 788"/>
                    <a:gd name="T1" fmla="*/ 0 h 1476"/>
                    <a:gd name="T2" fmla="*/ 0 w 788"/>
                    <a:gd name="T3" fmla="*/ 0 h 1476"/>
                    <a:gd name="T4" fmla="*/ 0 w 788"/>
                    <a:gd name="T5" fmla="*/ 0 h 1476"/>
                    <a:gd name="T6" fmla="*/ 0 w 788"/>
                    <a:gd name="T7" fmla="*/ 0 h 1476"/>
                    <a:gd name="T8" fmla="*/ 0 w 788"/>
                    <a:gd name="T9" fmla="*/ 0 h 1476"/>
                    <a:gd name="T10" fmla="*/ 0 w 788"/>
                    <a:gd name="T11" fmla="*/ 0 h 1476"/>
                    <a:gd name="T12" fmla="*/ 0 w 788"/>
                    <a:gd name="T13" fmla="*/ 0 h 1476"/>
                    <a:gd name="T14" fmla="*/ 0 w 788"/>
                    <a:gd name="T15" fmla="*/ 0 h 1476"/>
                    <a:gd name="T16" fmla="*/ 0 w 788"/>
                    <a:gd name="T17" fmla="*/ 0 h 1476"/>
                    <a:gd name="T18" fmla="*/ 0 w 788"/>
                    <a:gd name="T19" fmla="*/ 0 h 1476"/>
                    <a:gd name="T20" fmla="*/ 0 w 788"/>
                    <a:gd name="T21" fmla="*/ 0 h 1476"/>
                    <a:gd name="T22" fmla="*/ 0 w 788"/>
                    <a:gd name="T23" fmla="*/ 0 h 1476"/>
                    <a:gd name="T24" fmla="*/ 0 w 788"/>
                    <a:gd name="T25" fmla="*/ 0 h 1476"/>
                    <a:gd name="T26" fmla="*/ 0 w 788"/>
                    <a:gd name="T27" fmla="*/ 0 h 1476"/>
                    <a:gd name="T28" fmla="*/ 0 w 788"/>
                    <a:gd name="T29" fmla="*/ 0 h 1476"/>
                    <a:gd name="T30" fmla="*/ 0 w 788"/>
                    <a:gd name="T31" fmla="*/ 0 h 1476"/>
                    <a:gd name="T32" fmla="*/ 0 w 788"/>
                    <a:gd name="T33" fmla="*/ 0 h 1476"/>
                    <a:gd name="T34" fmla="*/ 0 w 788"/>
                    <a:gd name="T35" fmla="*/ 0 h 1476"/>
                    <a:gd name="T36" fmla="*/ 0 w 788"/>
                    <a:gd name="T37" fmla="*/ 0 h 1476"/>
                    <a:gd name="T38" fmla="*/ 0 w 788"/>
                    <a:gd name="T39" fmla="*/ 0 h 147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</a:gdLst>
                  <a:ahLst/>
                  <a:cxnLst>
                    <a:cxn ang="T40">
                      <a:pos x="T0" y="T1"/>
                    </a:cxn>
                    <a:cxn ang="T41">
                      <a:pos x="T2" y="T3"/>
                    </a:cxn>
                    <a:cxn ang="T42">
                      <a:pos x="T4" y="T5"/>
                    </a:cxn>
                    <a:cxn ang="T43">
                      <a:pos x="T6" y="T7"/>
                    </a:cxn>
                    <a:cxn ang="T44">
                      <a:pos x="T8" y="T9"/>
                    </a:cxn>
                    <a:cxn ang="T45">
                      <a:pos x="T10" y="T11"/>
                    </a:cxn>
                    <a:cxn ang="T46">
                      <a:pos x="T12" y="T13"/>
                    </a:cxn>
                    <a:cxn ang="T47">
                      <a:pos x="T14" y="T15"/>
                    </a:cxn>
                    <a:cxn ang="T48">
                      <a:pos x="T16" y="T17"/>
                    </a:cxn>
                    <a:cxn ang="T49">
                      <a:pos x="T18" y="T19"/>
                    </a:cxn>
                    <a:cxn ang="T50">
                      <a:pos x="T20" y="T21"/>
                    </a:cxn>
                    <a:cxn ang="T51">
                      <a:pos x="T22" y="T23"/>
                    </a:cxn>
                    <a:cxn ang="T52">
                      <a:pos x="T24" y="T25"/>
                    </a:cxn>
                    <a:cxn ang="T53">
                      <a:pos x="T26" y="T27"/>
                    </a:cxn>
                    <a:cxn ang="T54">
                      <a:pos x="T28" y="T29"/>
                    </a:cxn>
                    <a:cxn ang="T55">
                      <a:pos x="T30" y="T31"/>
                    </a:cxn>
                    <a:cxn ang="T56">
                      <a:pos x="T32" y="T33"/>
                    </a:cxn>
                    <a:cxn ang="T57">
                      <a:pos x="T34" y="T35"/>
                    </a:cxn>
                    <a:cxn ang="T58">
                      <a:pos x="T36" y="T37"/>
                    </a:cxn>
                    <a:cxn ang="T59">
                      <a:pos x="T38" y="T39"/>
                    </a:cxn>
                  </a:cxnLst>
                  <a:rect l="0" t="0" r="r" b="b"/>
                  <a:pathLst>
                    <a:path w="788" h="1476">
                      <a:moveTo>
                        <a:pt x="230" y="22"/>
                      </a:moveTo>
                      <a:lnTo>
                        <a:pt x="204" y="37"/>
                      </a:lnTo>
                      <a:lnTo>
                        <a:pt x="0" y="172"/>
                      </a:lnTo>
                      <a:lnTo>
                        <a:pt x="54" y="1141"/>
                      </a:lnTo>
                      <a:lnTo>
                        <a:pt x="54" y="1193"/>
                      </a:lnTo>
                      <a:lnTo>
                        <a:pt x="66" y="1283"/>
                      </a:lnTo>
                      <a:lnTo>
                        <a:pt x="62" y="1385"/>
                      </a:lnTo>
                      <a:lnTo>
                        <a:pt x="224" y="1448"/>
                      </a:lnTo>
                      <a:lnTo>
                        <a:pt x="395" y="1476"/>
                      </a:lnTo>
                      <a:lnTo>
                        <a:pt x="601" y="1457"/>
                      </a:lnTo>
                      <a:lnTo>
                        <a:pt x="772" y="1394"/>
                      </a:lnTo>
                      <a:lnTo>
                        <a:pt x="788" y="1212"/>
                      </a:lnTo>
                      <a:lnTo>
                        <a:pt x="772" y="746"/>
                      </a:lnTo>
                      <a:lnTo>
                        <a:pt x="645" y="153"/>
                      </a:lnTo>
                      <a:lnTo>
                        <a:pt x="476" y="15"/>
                      </a:lnTo>
                      <a:lnTo>
                        <a:pt x="427" y="0"/>
                      </a:lnTo>
                      <a:lnTo>
                        <a:pt x="351" y="3"/>
                      </a:lnTo>
                      <a:lnTo>
                        <a:pt x="298" y="3"/>
                      </a:lnTo>
                      <a:lnTo>
                        <a:pt x="264" y="18"/>
                      </a:lnTo>
                      <a:lnTo>
                        <a:pt x="230" y="22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39" name="Freeform 13"/>
                <p:cNvSpPr>
                  <a:spLocks/>
                </p:cNvSpPr>
                <p:nvPr/>
              </p:nvSpPr>
              <p:spPr bwMode="auto">
                <a:xfrm>
                  <a:off x="-335" y="1621"/>
                  <a:ext cx="61" cy="407"/>
                </a:xfrm>
                <a:custGeom>
                  <a:avLst/>
                  <a:gdLst>
                    <a:gd name="T0" fmla="*/ 0 w 181"/>
                    <a:gd name="T1" fmla="*/ 0 h 1220"/>
                    <a:gd name="T2" fmla="*/ 0 w 181"/>
                    <a:gd name="T3" fmla="*/ 0 h 1220"/>
                    <a:gd name="T4" fmla="*/ 0 w 181"/>
                    <a:gd name="T5" fmla="*/ 0 h 1220"/>
                    <a:gd name="T6" fmla="*/ 0 w 181"/>
                    <a:gd name="T7" fmla="*/ 0 h 1220"/>
                    <a:gd name="T8" fmla="*/ 0 w 181"/>
                    <a:gd name="T9" fmla="*/ 0 h 1220"/>
                    <a:gd name="T10" fmla="*/ 0 w 181"/>
                    <a:gd name="T11" fmla="*/ 0 h 1220"/>
                    <a:gd name="T12" fmla="*/ 0 w 181"/>
                    <a:gd name="T13" fmla="*/ 0 h 1220"/>
                    <a:gd name="T14" fmla="*/ 0 w 181"/>
                    <a:gd name="T15" fmla="*/ 0 h 1220"/>
                    <a:gd name="T16" fmla="*/ 0 w 181"/>
                    <a:gd name="T17" fmla="*/ 0 h 1220"/>
                    <a:gd name="T18" fmla="*/ 0 w 181"/>
                    <a:gd name="T19" fmla="*/ 0 h 1220"/>
                    <a:gd name="T20" fmla="*/ 0 w 181"/>
                    <a:gd name="T21" fmla="*/ 0 h 1220"/>
                    <a:gd name="T22" fmla="*/ 0 w 181"/>
                    <a:gd name="T23" fmla="*/ 0 h 1220"/>
                    <a:gd name="T24" fmla="*/ 0 w 181"/>
                    <a:gd name="T25" fmla="*/ 0 h 1220"/>
                    <a:gd name="T26" fmla="*/ 0 w 181"/>
                    <a:gd name="T27" fmla="*/ 0 h 1220"/>
                    <a:gd name="T28" fmla="*/ 0 w 181"/>
                    <a:gd name="T29" fmla="*/ 0 h 1220"/>
                    <a:gd name="T30" fmla="*/ 0 w 181"/>
                    <a:gd name="T31" fmla="*/ 0 h 1220"/>
                    <a:gd name="T32" fmla="*/ 0 w 181"/>
                    <a:gd name="T33" fmla="*/ 0 h 1220"/>
                    <a:gd name="T34" fmla="*/ 0 w 181"/>
                    <a:gd name="T35" fmla="*/ 0 h 1220"/>
                    <a:gd name="T36" fmla="*/ 0 w 181"/>
                    <a:gd name="T37" fmla="*/ 0 h 1220"/>
                    <a:gd name="T38" fmla="*/ 0 w 181"/>
                    <a:gd name="T39" fmla="*/ 0 h 1220"/>
                    <a:gd name="T40" fmla="*/ 0 w 181"/>
                    <a:gd name="T41" fmla="*/ 0 h 1220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181" h="1220">
                      <a:moveTo>
                        <a:pt x="130" y="10"/>
                      </a:moveTo>
                      <a:lnTo>
                        <a:pt x="166" y="71"/>
                      </a:lnTo>
                      <a:lnTo>
                        <a:pt x="140" y="123"/>
                      </a:lnTo>
                      <a:lnTo>
                        <a:pt x="155" y="297"/>
                      </a:lnTo>
                      <a:lnTo>
                        <a:pt x="157" y="414"/>
                      </a:lnTo>
                      <a:lnTo>
                        <a:pt x="166" y="519"/>
                      </a:lnTo>
                      <a:lnTo>
                        <a:pt x="166" y="625"/>
                      </a:lnTo>
                      <a:lnTo>
                        <a:pt x="174" y="806"/>
                      </a:lnTo>
                      <a:lnTo>
                        <a:pt x="181" y="1061"/>
                      </a:lnTo>
                      <a:lnTo>
                        <a:pt x="98" y="1220"/>
                      </a:lnTo>
                      <a:lnTo>
                        <a:pt x="0" y="1069"/>
                      </a:lnTo>
                      <a:lnTo>
                        <a:pt x="8" y="844"/>
                      </a:lnTo>
                      <a:lnTo>
                        <a:pt x="15" y="678"/>
                      </a:lnTo>
                      <a:lnTo>
                        <a:pt x="19" y="508"/>
                      </a:lnTo>
                      <a:lnTo>
                        <a:pt x="28" y="415"/>
                      </a:lnTo>
                      <a:lnTo>
                        <a:pt x="49" y="291"/>
                      </a:lnTo>
                      <a:lnTo>
                        <a:pt x="86" y="120"/>
                      </a:lnTo>
                      <a:lnTo>
                        <a:pt x="63" y="64"/>
                      </a:lnTo>
                      <a:lnTo>
                        <a:pt x="100" y="10"/>
                      </a:lnTo>
                      <a:lnTo>
                        <a:pt x="116" y="0"/>
                      </a:lnTo>
                      <a:lnTo>
                        <a:pt x="130" y="10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240" name="Group 14"/>
                <p:cNvGrpSpPr>
                  <a:grpSpLocks/>
                </p:cNvGrpSpPr>
                <p:nvPr/>
              </p:nvGrpSpPr>
              <p:grpSpPr bwMode="auto">
                <a:xfrm>
                  <a:off x="-345" y="1569"/>
                  <a:ext cx="101" cy="106"/>
                  <a:chOff x="-345" y="1569"/>
                  <a:chExt cx="101" cy="106"/>
                </a:xfrm>
              </p:grpSpPr>
              <p:sp>
                <p:nvSpPr>
                  <p:cNvPr id="7241" name="Freeform 15"/>
                  <p:cNvSpPr>
                    <a:spLocks/>
                  </p:cNvSpPr>
                  <p:nvPr/>
                </p:nvSpPr>
                <p:spPr bwMode="auto">
                  <a:xfrm>
                    <a:off x="-343" y="1606"/>
                    <a:ext cx="75" cy="69"/>
                  </a:xfrm>
                  <a:custGeom>
                    <a:avLst/>
                    <a:gdLst>
                      <a:gd name="T0" fmla="*/ 0 w 225"/>
                      <a:gd name="T1" fmla="*/ 0 h 206"/>
                      <a:gd name="T2" fmla="*/ 0 w 225"/>
                      <a:gd name="T3" fmla="*/ 0 h 206"/>
                      <a:gd name="T4" fmla="*/ 0 w 225"/>
                      <a:gd name="T5" fmla="*/ 0 h 206"/>
                      <a:gd name="T6" fmla="*/ 0 w 225"/>
                      <a:gd name="T7" fmla="*/ 0 h 206"/>
                      <a:gd name="T8" fmla="*/ 0 w 225"/>
                      <a:gd name="T9" fmla="*/ 0 h 206"/>
                      <a:gd name="T10" fmla="*/ 0 w 225"/>
                      <a:gd name="T11" fmla="*/ 0 h 206"/>
                      <a:gd name="T12" fmla="*/ 0 w 225"/>
                      <a:gd name="T13" fmla="*/ 0 h 20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225" h="206">
                        <a:moveTo>
                          <a:pt x="0" y="0"/>
                        </a:moveTo>
                        <a:lnTo>
                          <a:pt x="59" y="206"/>
                        </a:lnTo>
                        <a:lnTo>
                          <a:pt x="134" y="69"/>
                        </a:lnTo>
                        <a:lnTo>
                          <a:pt x="205" y="192"/>
                        </a:lnTo>
                        <a:lnTo>
                          <a:pt x="225" y="19"/>
                        </a:lnTo>
                        <a:lnTo>
                          <a:pt x="111" y="50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60606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2" name="Freeform 16"/>
                  <p:cNvSpPr>
                    <a:spLocks/>
                  </p:cNvSpPr>
                  <p:nvPr/>
                </p:nvSpPr>
                <p:spPr bwMode="auto">
                  <a:xfrm>
                    <a:off x="-345" y="1583"/>
                    <a:ext cx="48" cy="85"/>
                  </a:xfrm>
                  <a:custGeom>
                    <a:avLst/>
                    <a:gdLst>
                      <a:gd name="T0" fmla="*/ 0 w 144"/>
                      <a:gd name="T1" fmla="*/ 0 h 254"/>
                      <a:gd name="T2" fmla="*/ 0 w 144"/>
                      <a:gd name="T3" fmla="*/ 0 h 254"/>
                      <a:gd name="T4" fmla="*/ 0 w 144"/>
                      <a:gd name="T5" fmla="*/ 0 h 254"/>
                      <a:gd name="T6" fmla="*/ 0 w 144"/>
                      <a:gd name="T7" fmla="*/ 0 h 254"/>
                      <a:gd name="T8" fmla="*/ 0 w 144"/>
                      <a:gd name="T9" fmla="*/ 0 h 254"/>
                      <a:gd name="T10" fmla="*/ 0 w 144"/>
                      <a:gd name="T11" fmla="*/ 0 h 254"/>
                      <a:gd name="T12" fmla="*/ 0 w 144"/>
                      <a:gd name="T13" fmla="*/ 0 h 254"/>
                      <a:gd name="T14" fmla="*/ 0 w 144"/>
                      <a:gd name="T15" fmla="*/ 0 h 254"/>
                      <a:gd name="T16" fmla="*/ 0 w 144"/>
                      <a:gd name="T17" fmla="*/ 0 h 254"/>
                      <a:gd name="T18" fmla="*/ 0 w 144"/>
                      <a:gd name="T19" fmla="*/ 0 h 254"/>
                      <a:gd name="T20" fmla="*/ 0 w 144"/>
                      <a:gd name="T21" fmla="*/ 0 h 254"/>
                      <a:gd name="T22" fmla="*/ 0 w 144"/>
                      <a:gd name="T23" fmla="*/ 0 h 254"/>
                      <a:gd name="T24" fmla="*/ 0 w 144"/>
                      <a:gd name="T25" fmla="*/ 0 h 254"/>
                      <a:gd name="T26" fmla="*/ 0 w 144"/>
                      <a:gd name="T27" fmla="*/ 0 h 254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0" t="0" r="r" b="b"/>
                    <a:pathLst>
                      <a:path w="144" h="254">
                        <a:moveTo>
                          <a:pt x="144" y="110"/>
                        </a:moveTo>
                        <a:lnTo>
                          <a:pt x="77" y="254"/>
                        </a:lnTo>
                        <a:lnTo>
                          <a:pt x="53" y="190"/>
                        </a:lnTo>
                        <a:lnTo>
                          <a:pt x="36" y="149"/>
                        </a:lnTo>
                        <a:lnTo>
                          <a:pt x="24" y="114"/>
                        </a:lnTo>
                        <a:lnTo>
                          <a:pt x="12" y="83"/>
                        </a:lnTo>
                        <a:lnTo>
                          <a:pt x="5" y="54"/>
                        </a:lnTo>
                        <a:lnTo>
                          <a:pt x="0" y="30"/>
                        </a:lnTo>
                        <a:lnTo>
                          <a:pt x="6" y="0"/>
                        </a:lnTo>
                        <a:lnTo>
                          <a:pt x="49" y="44"/>
                        </a:lnTo>
                        <a:lnTo>
                          <a:pt x="77" y="76"/>
                        </a:lnTo>
                        <a:lnTo>
                          <a:pt x="99" y="94"/>
                        </a:lnTo>
                        <a:lnTo>
                          <a:pt x="121" y="103"/>
                        </a:lnTo>
                        <a:lnTo>
                          <a:pt x="144" y="11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43" name="Freeform 17"/>
                  <p:cNvSpPr>
                    <a:spLocks/>
                  </p:cNvSpPr>
                  <p:nvPr/>
                </p:nvSpPr>
                <p:spPr bwMode="auto">
                  <a:xfrm>
                    <a:off x="-297" y="1569"/>
                    <a:ext cx="53" cy="99"/>
                  </a:xfrm>
                  <a:custGeom>
                    <a:avLst/>
                    <a:gdLst>
                      <a:gd name="T0" fmla="*/ 0 w 159"/>
                      <a:gd name="T1" fmla="*/ 0 h 297"/>
                      <a:gd name="T2" fmla="*/ 0 w 159"/>
                      <a:gd name="T3" fmla="*/ 0 h 297"/>
                      <a:gd name="T4" fmla="*/ 0 w 159"/>
                      <a:gd name="T5" fmla="*/ 0 h 297"/>
                      <a:gd name="T6" fmla="*/ 0 w 159"/>
                      <a:gd name="T7" fmla="*/ 0 h 297"/>
                      <a:gd name="T8" fmla="*/ 0 w 159"/>
                      <a:gd name="T9" fmla="*/ 0 h 297"/>
                      <a:gd name="T10" fmla="*/ 0 w 159"/>
                      <a:gd name="T11" fmla="*/ 0 h 297"/>
                      <a:gd name="T12" fmla="*/ 0 w 159"/>
                      <a:gd name="T13" fmla="*/ 0 h 297"/>
                      <a:gd name="T14" fmla="*/ 0 w 159"/>
                      <a:gd name="T15" fmla="*/ 0 h 297"/>
                      <a:gd name="T16" fmla="*/ 0 w 159"/>
                      <a:gd name="T17" fmla="*/ 0 h 297"/>
                      <a:gd name="T18" fmla="*/ 0 w 159"/>
                      <a:gd name="T19" fmla="*/ 0 h 297"/>
                      <a:gd name="T20" fmla="*/ 0 w 159"/>
                      <a:gd name="T21" fmla="*/ 0 h 297"/>
                      <a:gd name="T22" fmla="*/ 0 w 159"/>
                      <a:gd name="T23" fmla="*/ 0 h 297"/>
                      <a:gd name="T24" fmla="*/ 0 w 159"/>
                      <a:gd name="T25" fmla="*/ 0 h 297"/>
                      <a:gd name="T26" fmla="*/ 0 w 159"/>
                      <a:gd name="T27" fmla="*/ 0 h 297"/>
                      <a:gd name="T28" fmla="*/ 0 w 159"/>
                      <a:gd name="T29" fmla="*/ 0 h 297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159" h="297">
                        <a:moveTo>
                          <a:pt x="144" y="0"/>
                        </a:moveTo>
                        <a:lnTo>
                          <a:pt x="126" y="34"/>
                        </a:lnTo>
                        <a:lnTo>
                          <a:pt x="108" y="61"/>
                        </a:lnTo>
                        <a:lnTo>
                          <a:pt x="84" y="88"/>
                        </a:lnTo>
                        <a:lnTo>
                          <a:pt x="59" y="112"/>
                        </a:lnTo>
                        <a:lnTo>
                          <a:pt x="30" y="132"/>
                        </a:lnTo>
                        <a:lnTo>
                          <a:pt x="0" y="151"/>
                        </a:lnTo>
                        <a:lnTo>
                          <a:pt x="74" y="297"/>
                        </a:lnTo>
                        <a:lnTo>
                          <a:pt x="102" y="233"/>
                        </a:lnTo>
                        <a:lnTo>
                          <a:pt x="116" y="190"/>
                        </a:lnTo>
                        <a:lnTo>
                          <a:pt x="136" y="136"/>
                        </a:lnTo>
                        <a:lnTo>
                          <a:pt x="146" y="97"/>
                        </a:lnTo>
                        <a:lnTo>
                          <a:pt x="152" y="67"/>
                        </a:lnTo>
                        <a:lnTo>
                          <a:pt x="159" y="33"/>
                        </a:lnTo>
                        <a:lnTo>
                          <a:pt x="144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7185" name="Group 18"/>
              <p:cNvGrpSpPr>
                <a:grpSpLocks/>
              </p:cNvGrpSpPr>
              <p:nvPr/>
            </p:nvGrpSpPr>
            <p:grpSpPr bwMode="auto">
              <a:xfrm>
                <a:off x="-387" y="1348"/>
                <a:ext cx="175" cy="271"/>
                <a:chOff x="-387" y="1348"/>
                <a:chExt cx="175" cy="271"/>
              </a:xfrm>
            </p:grpSpPr>
            <p:sp>
              <p:nvSpPr>
                <p:cNvPr id="7209" name="Freeform 19"/>
                <p:cNvSpPr>
                  <a:spLocks/>
                </p:cNvSpPr>
                <p:nvPr/>
              </p:nvSpPr>
              <p:spPr bwMode="auto">
                <a:xfrm>
                  <a:off x="-344" y="1534"/>
                  <a:ext cx="97" cy="85"/>
                </a:xfrm>
                <a:custGeom>
                  <a:avLst/>
                  <a:gdLst>
                    <a:gd name="T0" fmla="*/ 0 w 293"/>
                    <a:gd name="T1" fmla="*/ 0 h 256"/>
                    <a:gd name="T2" fmla="*/ 0 w 293"/>
                    <a:gd name="T3" fmla="*/ 0 h 256"/>
                    <a:gd name="T4" fmla="*/ 0 w 293"/>
                    <a:gd name="T5" fmla="*/ 0 h 256"/>
                    <a:gd name="T6" fmla="*/ 0 w 293"/>
                    <a:gd name="T7" fmla="*/ 0 h 256"/>
                    <a:gd name="T8" fmla="*/ 0 w 293"/>
                    <a:gd name="T9" fmla="*/ 0 h 256"/>
                    <a:gd name="T10" fmla="*/ 0 w 293"/>
                    <a:gd name="T11" fmla="*/ 0 h 256"/>
                    <a:gd name="T12" fmla="*/ 0 w 293"/>
                    <a:gd name="T13" fmla="*/ 0 h 256"/>
                    <a:gd name="T14" fmla="*/ 0 w 293"/>
                    <a:gd name="T15" fmla="*/ 0 h 256"/>
                    <a:gd name="T16" fmla="*/ 0 w 293"/>
                    <a:gd name="T17" fmla="*/ 0 h 256"/>
                    <a:gd name="T18" fmla="*/ 0 w 293"/>
                    <a:gd name="T19" fmla="*/ 0 h 256"/>
                    <a:gd name="T20" fmla="*/ 0 w 293"/>
                    <a:gd name="T21" fmla="*/ 0 h 256"/>
                    <a:gd name="T22" fmla="*/ 0 w 293"/>
                    <a:gd name="T23" fmla="*/ 0 h 256"/>
                    <a:gd name="T24" fmla="*/ 0 w 293"/>
                    <a:gd name="T25" fmla="*/ 0 h 256"/>
                    <a:gd name="T26" fmla="*/ 0 w 293"/>
                    <a:gd name="T27" fmla="*/ 0 h 256"/>
                    <a:gd name="T28" fmla="*/ 0 w 293"/>
                    <a:gd name="T29" fmla="*/ 0 h 256"/>
                    <a:gd name="T30" fmla="*/ 0 w 293"/>
                    <a:gd name="T31" fmla="*/ 0 h 256"/>
                    <a:gd name="T32" fmla="*/ 0 w 293"/>
                    <a:gd name="T33" fmla="*/ 0 h 256"/>
                    <a:gd name="T34" fmla="*/ 0 w 293"/>
                    <a:gd name="T35" fmla="*/ 0 h 256"/>
                    <a:gd name="T36" fmla="*/ 0 w 293"/>
                    <a:gd name="T37" fmla="*/ 0 h 25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293" h="256">
                      <a:moveTo>
                        <a:pt x="272" y="0"/>
                      </a:moveTo>
                      <a:lnTo>
                        <a:pt x="282" y="57"/>
                      </a:lnTo>
                      <a:lnTo>
                        <a:pt x="283" y="86"/>
                      </a:lnTo>
                      <a:lnTo>
                        <a:pt x="287" y="124"/>
                      </a:lnTo>
                      <a:lnTo>
                        <a:pt x="293" y="161"/>
                      </a:lnTo>
                      <a:lnTo>
                        <a:pt x="276" y="192"/>
                      </a:lnTo>
                      <a:lnTo>
                        <a:pt x="253" y="227"/>
                      </a:lnTo>
                      <a:lnTo>
                        <a:pt x="228" y="245"/>
                      </a:lnTo>
                      <a:lnTo>
                        <a:pt x="194" y="255"/>
                      </a:lnTo>
                      <a:lnTo>
                        <a:pt x="154" y="256"/>
                      </a:lnTo>
                      <a:lnTo>
                        <a:pt x="111" y="252"/>
                      </a:lnTo>
                      <a:lnTo>
                        <a:pt x="81" y="241"/>
                      </a:lnTo>
                      <a:lnTo>
                        <a:pt x="54" y="228"/>
                      </a:lnTo>
                      <a:lnTo>
                        <a:pt x="36" y="213"/>
                      </a:lnTo>
                      <a:lnTo>
                        <a:pt x="17" y="187"/>
                      </a:lnTo>
                      <a:lnTo>
                        <a:pt x="8" y="161"/>
                      </a:lnTo>
                      <a:lnTo>
                        <a:pt x="4" y="135"/>
                      </a:lnTo>
                      <a:lnTo>
                        <a:pt x="0" y="57"/>
                      </a:lnTo>
                      <a:lnTo>
                        <a:pt x="272" y="0"/>
                      </a:lnTo>
                      <a:close/>
                    </a:path>
                  </a:pathLst>
                </a:custGeom>
                <a:solidFill>
                  <a:srgbClr val="FFC08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210" name="Group 20"/>
                <p:cNvGrpSpPr>
                  <a:grpSpLocks/>
                </p:cNvGrpSpPr>
                <p:nvPr/>
              </p:nvGrpSpPr>
              <p:grpSpPr bwMode="auto">
                <a:xfrm>
                  <a:off x="-387" y="1382"/>
                  <a:ext cx="29" cy="121"/>
                  <a:chOff x="-387" y="1382"/>
                  <a:chExt cx="29" cy="121"/>
                </a:xfrm>
              </p:grpSpPr>
              <p:sp>
                <p:nvSpPr>
                  <p:cNvPr id="7236" name="Freeform 21"/>
                  <p:cNvSpPr>
                    <a:spLocks/>
                  </p:cNvSpPr>
                  <p:nvPr/>
                </p:nvSpPr>
                <p:spPr bwMode="auto">
                  <a:xfrm>
                    <a:off x="-387" y="1382"/>
                    <a:ext cx="29" cy="84"/>
                  </a:xfrm>
                  <a:custGeom>
                    <a:avLst/>
                    <a:gdLst>
                      <a:gd name="T0" fmla="*/ 0 w 85"/>
                      <a:gd name="T1" fmla="*/ 0 h 253"/>
                      <a:gd name="T2" fmla="*/ 0 w 85"/>
                      <a:gd name="T3" fmla="*/ 0 h 253"/>
                      <a:gd name="T4" fmla="*/ 0 w 85"/>
                      <a:gd name="T5" fmla="*/ 0 h 253"/>
                      <a:gd name="T6" fmla="*/ 0 w 85"/>
                      <a:gd name="T7" fmla="*/ 0 h 253"/>
                      <a:gd name="T8" fmla="*/ 0 w 85"/>
                      <a:gd name="T9" fmla="*/ 0 h 253"/>
                      <a:gd name="T10" fmla="*/ 0 w 85"/>
                      <a:gd name="T11" fmla="*/ 0 h 253"/>
                      <a:gd name="T12" fmla="*/ 0 w 85"/>
                      <a:gd name="T13" fmla="*/ 0 h 253"/>
                      <a:gd name="T14" fmla="*/ 0 w 85"/>
                      <a:gd name="T15" fmla="*/ 0 h 253"/>
                      <a:gd name="T16" fmla="*/ 0 w 85"/>
                      <a:gd name="T17" fmla="*/ 0 h 253"/>
                      <a:gd name="T18" fmla="*/ 0 w 85"/>
                      <a:gd name="T19" fmla="*/ 0 h 253"/>
                      <a:gd name="T20" fmla="*/ 0 w 85"/>
                      <a:gd name="T21" fmla="*/ 0 h 253"/>
                      <a:gd name="T22" fmla="*/ 0 w 85"/>
                      <a:gd name="T23" fmla="*/ 0 h 253"/>
                      <a:gd name="T24" fmla="*/ 0 w 85"/>
                      <a:gd name="T25" fmla="*/ 0 h 253"/>
                      <a:gd name="T26" fmla="*/ 0 w 85"/>
                      <a:gd name="T27" fmla="*/ 0 h 253"/>
                      <a:gd name="T28" fmla="*/ 0 w 85"/>
                      <a:gd name="T29" fmla="*/ 0 h 253"/>
                      <a:gd name="T30" fmla="*/ 0 w 85"/>
                      <a:gd name="T31" fmla="*/ 0 h 253"/>
                      <a:gd name="T32" fmla="*/ 0 w 85"/>
                      <a:gd name="T33" fmla="*/ 0 h 253"/>
                      <a:gd name="T34" fmla="*/ 0 w 85"/>
                      <a:gd name="T35" fmla="*/ 0 h 253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85" h="253">
                        <a:moveTo>
                          <a:pt x="43" y="0"/>
                        </a:moveTo>
                        <a:lnTo>
                          <a:pt x="19" y="28"/>
                        </a:lnTo>
                        <a:lnTo>
                          <a:pt x="4" y="61"/>
                        </a:lnTo>
                        <a:lnTo>
                          <a:pt x="0" y="98"/>
                        </a:lnTo>
                        <a:lnTo>
                          <a:pt x="0" y="125"/>
                        </a:lnTo>
                        <a:lnTo>
                          <a:pt x="8" y="174"/>
                        </a:lnTo>
                        <a:lnTo>
                          <a:pt x="12" y="202"/>
                        </a:lnTo>
                        <a:lnTo>
                          <a:pt x="19" y="215"/>
                        </a:lnTo>
                        <a:lnTo>
                          <a:pt x="34" y="224"/>
                        </a:lnTo>
                        <a:lnTo>
                          <a:pt x="47" y="253"/>
                        </a:lnTo>
                        <a:lnTo>
                          <a:pt x="51" y="212"/>
                        </a:lnTo>
                        <a:lnTo>
                          <a:pt x="57" y="181"/>
                        </a:lnTo>
                        <a:lnTo>
                          <a:pt x="72" y="141"/>
                        </a:lnTo>
                        <a:lnTo>
                          <a:pt x="69" y="110"/>
                        </a:lnTo>
                        <a:lnTo>
                          <a:pt x="85" y="88"/>
                        </a:lnTo>
                        <a:lnTo>
                          <a:pt x="57" y="72"/>
                        </a:lnTo>
                        <a:lnTo>
                          <a:pt x="46" y="54"/>
                        </a:lnTo>
                        <a:lnTo>
                          <a:pt x="43" y="0"/>
                        </a:lnTo>
                        <a:close/>
                      </a:path>
                    </a:pathLst>
                  </a:custGeom>
                  <a:solidFill>
                    <a:srgbClr val="FF8000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37" name="Freeform 22"/>
                  <p:cNvSpPr>
                    <a:spLocks/>
                  </p:cNvSpPr>
                  <p:nvPr/>
                </p:nvSpPr>
                <p:spPr bwMode="auto">
                  <a:xfrm>
                    <a:off x="-384" y="1453"/>
                    <a:ext cx="16" cy="50"/>
                  </a:xfrm>
                  <a:custGeom>
                    <a:avLst/>
                    <a:gdLst>
                      <a:gd name="T0" fmla="*/ 0 w 47"/>
                      <a:gd name="T1" fmla="*/ 0 h 149"/>
                      <a:gd name="T2" fmla="*/ 0 w 47"/>
                      <a:gd name="T3" fmla="*/ 0 h 149"/>
                      <a:gd name="T4" fmla="*/ 0 w 47"/>
                      <a:gd name="T5" fmla="*/ 0 h 149"/>
                      <a:gd name="T6" fmla="*/ 0 w 47"/>
                      <a:gd name="T7" fmla="*/ 0 h 149"/>
                      <a:gd name="T8" fmla="*/ 0 w 47"/>
                      <a:gd name="T9" fmla="*/ 0 h 149"/>
                      <a:gd name="T10" fmla="*/ 0 w 47"/>
                      <a:gd name="T11" fmla="*/ 0 h 149"/>
                      <a:gd name="T12" fmla="*/ 0 w 47"/>
                      <a:gd name="T13" fmla="*/ 0 h 149"/>
                      <a:gd name="T14" fmla="*/ 0 w 47"/>
                      <a:gd name="T15" fmla="*/ 0 h 149"/>
                      <a:gd name="T16" fmla="*/ 0 w 47"/>
                      <a:gd name="T17" fmla="*/ 0 h 149"/>
                      <a:gd name="T18" fmla="*/ 0 w 47"/>
                      <a:gd name="T19" fmla="*/ 0 h 149"/>
                      <a:gd name="T20" fmla="*/ 0 w 47"/>
                      <a:gd name="T21" fmla="*/ 0 h 149"/>
                      <a:gd name="T22" fmla="*/ 0 w 47"/>
                      <a:gd name="T23" fmla="*/ 0 h 149"/>
                      <a:gd name="T24" fmla="*/ 0 w 47"/>
                      <a:gd name="T25" fmla="*/ 0 h 149"/>
                      <a:gd name="T26" fmla="*/ 0 w 47"/>
                      <a:gd name="T27" fmla="*/ 0 h 149"/>
                      <a:gd name="T28" fmla="*/ 0 w 47"/>
                      <a:gd name="T29" fmla="*/ 0 h 149"/>
                      <a:gd name="T30" fmla="*/ 0 w 47"/>
                      <a:gd name="T31" fmla="*/ 0 h 149"/>
                      <a:gd name="T32" fmla="*/ 0 w 47"/>
                      <a:gd name="T33" fmla="*/ 0 h 149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49">
                        <a:moveTo>
                          <a:pt x="34" y="14"/>
                        </a:moveTo>
                        <a:lnTo>
                          <a:pt x="23" y="3"/>
                        </a:lnTo>
                        <a:lnTo>
                          <a:pt x="13" y="0"/>
                        </a:lnTo>
                        <a:lnTo>
                          <a:pt x="4" y="11"/>
                        </a:lnTo>
                        <a:lnTo>
                          <a:pt x="0" y="35"/>
                        </a:lnTo>
                        <a:lnTo>
                          <a:pt x="3" y="58"/>
                        </a:lnTo>
                        <a:lnTo>
                          <a:pt x="4" y="79"/>
                        </a:lnTo>
                        <a:lnTo>
                          <a:pt x="10" y="100"/>
                        </a:lnTo>
                        <a:lnTo>
                          <a:pt x="15" y="125"/>
                        </a:lnTo>
                        <a:lnTo>
                          <a:pt x="18" y="133"/>
                        </a:lnTo>
                        <a:lnTo>
                          <a:pt x="23" y="149"/>
                        </a:lnTo>
                        <a:lnTo>
                          <a:pt x="29" y="141"/>
                        </a:lnTo>
                        <a:lnTo>
                          <a:pt x="34" y="149"/>
                        </a:lnTo>
                        <a:lnTo>
                          <a:pt x="44" y="131"/>
                        </a:lnTo>
                        <a:lnTo>
                          <a:pt x="47" y="102"/>
                        </a:lnTo>
                        <a:lnTo>
                          <a:pt x="47" y="49"/>
                        </a:lnTo>
                        <a:lnTo>
                          <a:pt x="34" y="14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11" name="Freeform 23"/>
                <p:cNvSpPr>
                  <a:spLocks/>
                </p:cNvSpPr>
                <p:nvPr/>
              </p:nvSpPr>
              <p:spPr bwMode="auto">
                <a:xfrm>
                  <a:off x="-375" y="1376"/>
                  <a:ext cx="159" cy="219"/>
                </a:xfrm>
                <a:custGeom>
                  <a:avLst/>
                  <a:gdLst>
                    <a:gd name="T0" fmla="*/ 0 w 477"/>
                    <a:gd name="T1" fmla="*/ 0 h 657"/>
                    <a:gd name="T2" fmla="*/ 0 w 477"/>
                    <a:gd name="T3" fmla="*/ 0 h 657"/>
                    <a:gd name="T4" fmla="*/ 0 w 477"/>
                    <a:gd name="T5" fmla="*/ 0 h 657"/>
                    <a:gd name="T6" fmla="*/ 0 w 477"/>
                    <a:gd name="T7" fmla="*/ 0 h 657"/>
                    <a:gd name="T8" fmla="*/ 0 w 477"/>
                    <a:gd name="T9" fmla="*/ 0 h 657"/>
                    <a:gd name="T10" fmla="*/ 0 w 477"/>
                    <a:gd name="T11" fmla="*/ 0 h 657"/>
                    <a:gd name="T12" fmla="*/ 0 w 477"/>
                    <a:gd name="T13" fmla="*/ 0 h 657"/>
                    <a:gd name="T14" fmla="*/ 0 w 477"/>
                    <a:gd name="T15" fmla="*/ 0 h 657"/>
                    <a:gd name="T16" fmla="*/ 0 w 477"/>
                    <a:gd name="T17" fmla="*/ 0 h 657"/>
                    <a:gd name="T18" fmla="*/ 0 w 477"/>
                    <a:gd name="T19" fmla="*/ 0 h 657"/>
                    <a:gd name="T20" fmla="*/ 0 w 477"/>
                    <a:gd name="T21" fmla="*/ 0 h 657"/>
                    <a:gd name="T22" fmla="*/ 0 w 477"/>
                    <a:gd name="T23" fmla="*/ 0 h 657"/>
                    <a:gd name="T24" fmla="*/ 0 w 477"/>
                    <a:gd name="T25" fmla="*/ 0 h 657"/>
                    <a:gd name="T26" fmla="*/ 0 w 477"/>
                    <a:gd name="T27" fmla="*/ 0 h 657"/>
                    <a:gd name="T28" fmla="*/ 0 w 477"/>
                    <a:gd name="T29" fmla="*/ 0 h 657"/>
                    <a:gd name="T30" fmla="*/ 0 w 477"/>
                    <a:gd name="T31" fmla="*/ 0 h 657"/>
                    <a:gd name="T32" fmla="*/ 0 w 477"/>
                    <a:gd name="T33" fmla="*/ 0 h 657"/>
                    <a:gd name="T34" fmla="*/ 0 w 477"/>
                    <a:gd name="T35" fmla="*/ 0 h 657"/>
                    <a:gd name="T36" fmla="*/ 0 w 477"/>
                    <a:gd name="T37" fmla="*/ 0 h 657"/>
                    <a:gd name="T38" fmla="*/ 0 w 477"/>
                    <a:gd name="T39" fmla="*/ 0 h 657"/>
                    <a:gd name="T40" fmla="*/ 0 w 477"/>
                    <a:gd name="T41" fmla="*/ 0 h 657"/>
                    <a:gd name="T42" fmla="*/ 0 w 477"/>
                    <a:gd name="T43" fmla="*/ 0 h 657"/>
                    <a:gd name="T44" fmla="*/ 0 w 477"/>
                    <a:gd name="T45" fmla="*/ 0 h 657"/>
                    <a:gd name="T46" fmla="*/ 0 w 477"/>
                    <a:gd name="T47" fmla="*/ 0 h 657"/>
                    <a:gd name="T48" fmla="*/ 0 w 477"/>
                    <a:gd name="T49" fmla="*/ 0 h 657"/>
                    <a:gd name="T50" fmla="*/ 0 w 477"/>
                    <a:gd name="T51" fmla="*/ 0 h 657"/>
                    <a:gd name="T52" fmla="*/ 0 w 477"/>
                    <a:gd name="T53" fmla="*/ 0 h 657"/>
                    <a:gd name="T54" fmla="*/ 0 w 477"/>
                    <a:gd name="T55" fmla="*/ 0 h 657"/>
                    <a:gd name="T56" fmla="*/ 0 w 477"/>
                    <a:gd name="T57" fmla="*/ 0 h 657"/>
                    <a:gd name="T58" fmla="*/ 0 w 477"/>
                    <a:gd name="T59" fmla="*/ 0 h 657"/>
                    <a:gd name="T60" fmla="*/ 0 w 477"/>
                    <a:gd name="T61" fmla="*/ 0 h 657"/>
                    <a:gd name="T62" fmla="*/ 0 w 477"/>
                    <a:gd name="T63" fmla="*/ 0 h 657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477" h="657">
                      <a:moveTo>
                        <a:pt x="39" y="69"/>
                      </a:moveTo>
                      <a:lnTo>
                        <a:pt x="27" y="97"/>
                      </a:lnTo>
                      <a:lnTo>
                        <a:pt x="14" y="142"/>
                      </a:lnTo>
                      <a:lnTo>
                        <a:pt x="7" y="186"/>
                      </a:lnTo>
                      <a:lnTo>
                        <a:pt x="3" y="221"/>
                      </a:lnTo>
                      <a:lnTo>
                        <a:pt x="8" y="263"/>
                      </a:lnTo>
                      <a:lnTo>
                        <a:pt x="6" y="290"/>
                      </a:lnTo>
                      <a:lnTo>
                        <a:pt x="0" y="331"/>
                      </a:lnTo>
                      <a:lnTo>
                        <a:pt x="0" y="356"/>
                      </a:lnTo>
                      <a:lnTo>
                        <a:pt x="3" y="378"/>
                      </a:lnTo>
                      <a:lnTo>
                        <a:pt x="7" y="405"/>
                      </a:lnTo>
                      <a:lnTo>
                        <a:pt x="14" y="427"/>
                      </a:lnTo>
                      <a:lnTo>
                        <a:pt x="31" y="469"/>
                      </a:lnTo>
                      <a:lnTo>
                        <a:pt x="45" y="502"/>
                      </a:lnTo>
                      <a:lnTo>
                        <a:pt x="60" y="535"/>
                      </a:lnTo>
                      <a:lnTo>
                        <a:pt x="72" y="563"/>
                      </a:lnTo>
                      <a:lnTo>
                        <a:pt x="81" y="588"/>
                      </a:lnTo>
                      <a:lnTo>
                        <a:pt x="96" y="616"/>
                      </a:lnTo>
                      <a:lnTo>
                        <a:pt x="119" y="639"/>
                      </a:lnTo>
                      <a:lnTo>
                        <a:pt x="146" y="650"/>
                      </a:lnTo>
                      <a:lnTo>
                        <a:pt x="183" y="657"/>
                      </a:lnTo>
                      <a:lnTo>
                        <a:pt x="214" y="657"/>
                      </a:lnTo>
                      <a:lnTo>
                        <a:pt x="239" y="657"/>
                      </a:lnTo>
                      <a:lnTo>
                        <a:pt x="260" y="655"/>
                      </a:lnTo>
                      <a:lnTo>
                        <a:pt x="278" y="650"/>
                      </a:lnTo>
                      <a:lnTo>
                        <a:pt x="297" y="640"/>
                      </a:lnTo>
                      <a:lnTo>
                        <a:pt x="315" y="631"/>
                      </a:lnTo>
                      <a:lnTo>
                        <a:pt x="334" y="616"/>
                      </a:lnTo>
                      <a:lnTo>
                        <a:pt x="353" y="595"/>
                      </a:lnTo>
                      <a:lnTo>
                        <a:pt x="379" y="563"/>
                      </a:lnTo>
                      <a:lnTo>
                        <a:pt x="394" y="534"/>
                      </a:lnTo>
                      <a:lnTo>
                        <a:pt x="409" y="493"/>
                      </a:lnTo>
                      <a:lnTo>
                        <a:pt x="417" y="465"/>
                      </a:lnTo>
                      <a:lnTo>
                        <a:pt x="421" y="439"/>
                      </a:lnTo>
                      <a:lnTo>
                        <a:pt x="424" y="417"/>
                      </a:lnTo>
                      <a:lnTo>
                        <a:pt x="426" y="398"/>
                      </a:lnTo>
                      <a:lnTo>
                        <a:pt x="433" y="393"/>
                      </a:lnTo>
                      <a:lnTo>
                        <a:pt x="443" y="386"/>
                      </a:lnTo>
                      <a:lnTo>
                        <a:pt x="451" y="371"/>
                      </a:lnTo>
                      <a:lnTo>
                        <a:pt x="458" y="357"/>
                      </a:lnTo>
                      <a:lnTo>
                        <a:pt x="466" y="341"/>
                      </a:lnTo>
                      <a:lnTo>
                        <a:pt x="473" y="314"/>
                      </a:lnTo>
                      <a:lnTo>
                        <a:pt x="475" y="293"/>
                      </a:lnTo>
                      <a:lnTo>
                        <a:pt x="477" y="270"/>
                      </a:lnTo>
                      <a:lnTo>
                        <a:pt x="473" y="256"/>
                      </a:lnTo>
                      <a:lnTo>
                        <a:pt x="466" y="240"/>
                      </a:lnTo>
                      <a:lnTo>
                        <a:pt x="448" y="240"/>
                      </a:lnTo>
                      <a:lnTo>
                        <a:pt x="439" y="240"/>
                      </a:lnTo>
                      <a:lnTo>
                        <a:pt x="428" y="251"/>
                      </a:lnTo>
                      <a:lnTo>
                        <a:pt x="414" y="248"/>
                      </a:lnTo>
                      <a:lnTo>
                        <a:pt x="417" y="211"/>
                      </a:lnTo>
                      <a:lnTo>
                        <a:pt x="417" y="175"/>
                      </a:lnTo>
                      <a:lnTo>
                        <a:pt x="414" y="146"/>
                      </a:lnTo>
                      <a:lnTo>
                        <a:pt x="407" y="103"/>
                      </a:lnTo>
                      <a:lnTo>
                        <a:pt x="392" y="70"/>
                      </a:lnTo>
                      <a:lnTo>
                        <a:pt x="372" y="45"/>
                      </a:lnTo>
                      <a:lnTo>
                        <a:pt x="339" y="22"/>
                      </a:lnTo>
                      <a:lnTo>
                        <a:pt x="304" y="9"/>
                      </a:lnTo>
                      <a:lnTo>
                        <a:pt x="253" y="0"/>
                      </a:lnTo>
                      <a:lnTo>
                        <a:pt x="202" y="0"/>
                      </a:lnTo>
                      <a:lnTo>
                        <a:pt x="150" y="4"/>
                      </a:lnTo>
                      <a:lnTo>
                        <a:pt x="101" y="16"/>
                      </a:lnTo>
                      <a:lnTo>
                        <a:pt x="68" y="40"/>
                      </a:lnTo>
                      <a:lnTo>
                        <a:pt x="39" y="69"/>
                      </a:lnTo>
                      <a:close/>
                    </a:path>
                  </a:pathLst>
                </a:custGeom>
                <a:solidFill>
                  <a:srgbClr val="FFE0C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12" name="Freeform 24"/>
                <p:cNvSpPr>
                  <a:spLocks/>
                </p:cNvSpPr>
                <p:nvPr/>
              </p:nvSpPr>
              <p:spPr bwMode="auto">
                <a:xfrm>
                  <a:off x="-375" y="1348"/>
                  <a:ext cx="163" cy="122"/>
                </a:xfrm>
                <a:custGeom>
                  <a:avLst/>
                  <a:gdLst>
                    <a:gd name="T0" fmla="*/ 0 w 489"/>
                    <a:gd name="T1" fmla="*/ 0 h 365"/>
                    <a:gd name="T2" fmla="*/ 0 w 489"/>
                    <a:gd name="T3" fmla="*/ 0 h 365"/>
                    <a:gd name="T4" fmla="*/ 0 w 489"/>
                    <a:gd name="T5" fmla="*/ 0 h 365"/>
                    <a:gd name="T6" fmla="*/ 0 w 489"/>
                    <a:gd name="T7" fmla="*/ 0 h 365"/>
                    <a:gd name="T8" fmla="*/ 0 w 489"/>
                    <a:gd name="T9" fmla="*/ 0 h 365"/>
                    <a:gd name="T10" fmla="*/ 0 w 489"/>
                    <a:gd name="T11" fmla="*/ 0 h 365"/>
                    <a:gd name="T12" fmla="*/ 0 w 489"/>
                    <a:gd name="T13" fmla="*/ 0 h 365"/>
                    <a:gd name="T14" fmla="*/ 0 w 489"/>
                    <a:gd name="T15" fmla="*/ 0 h 365"/>
                    <a:gd name="T16" fmla="*/ 0 w 489"/>
                    <a:gd name="T17" fmla="*/ 0 h 365"/>
                    <a:gd name="T18" fmla="*/ 0 w 489"/>
                    <a:gd name="T19" fmla="*/ 0 h 365"/>
                    <a:gd name="T20" fmla="*/ 0 w 489"/>
                    <a:gd name="T21" fmla="*/ 0 h 365"/>
                    <a:gd name="T22" fmla="*/ 0 w 489"/>
                    <a:gd name="T23" fmla="*/ 0 h 365"/>
                    <a:gd name="T24" fmla="*/ 0 w 489"/>
                    <a:gd name="T25" fmla="*/ 0 h 365"/>
                    <a:gd name="T26" fmla="*/ 0 w 489"/>
                    <a:gd name="T27" fmla="*/ 0 h 365"/>
                    <a:gd name="T28" fmla="*/ 0 w 489"/>
                    <a:gd name="T29" fmla="*/ 0 h 365"/>
                    <a:gd name="T30" fmla="*/ 0 w 489"/>
                    <a:gd name="T31" fmla="*/ 0 h 365"/>
                    <a:gd name="T32" fmla="*/ 0 w 489"/>
                    <a:gd name="T33" fmla="*/ 0 h 365"/>
                    <a:gd name="T34" fmla="*/ 0 w 489"/>
                    <a:gd name="T35" fmla="*/ 0 h 365"/>
                    <a:gd name="T36" fmla="*/ 0 w 489"/>
                    <a:gd name="T37" fmla="*/ 0 h 365"/>
                    <a:gd name="T38" fmla="*/ 0 w 489"/>
                    <a:gd name="T39" fmla="*/ 0 h 365"/>
                    <a:gd name="T40" fmla="*/ 0 w 489"/>
                    <a:gd name="T41" fmla="*/ 0 h 365"/>
                    <a:gd name="T42" fmla="*/ 0 w 489"/>
                    <a:gd name="T43" fmla="*/ 0 h 365"/>
                    <a:gd name="T44" fmla="*/ 0 w 489"/>
                    <a:gd name="T45" fmla="*/ 0 h 365"/>
                    <a:gd name="T46" fmla="*/ 0 w 489"/>
                    <a:gd name="T47" fmla="*/ 0 h 365"/>
                    <a:gd name="T48" fmla="*/ 0 w 489"/>
                    <a:gd name="T49" fmla="*/ 0 h 365"/>
                    <a:gd name="T50" fmla="*/ 0 w 489"/>
                    <a:gd name="T51" fmla="*/ 0 h 365"/>
                    <a:gd name="T52" fmla="*/ 0 w 489"/>
                    <a:gd name="T53" fmla="*/ 0 h 365"/>
                    <a:gd name="T54" fmla="*/ 0 w 489"/>
                    <a:gd name="T55" fmla="*/ 0 h 365"/>
                    <a:gd name="T56" fmla="*/ 0 w 489"/>
                    <a:gd name="T57" fmla="*/ 0 h 365"/>
                    <a:gd name="T58" fmla="*/ 0 w 489"/>
                    <a:gd name="T59" fmla="*/ 0 h 365"/>
                    <a:gd name="T60" fmla="*/ 0 w 489"/>
                    <a:gd name="T61" fmla="*/ 0 h 365"/>
                    <a:gd name="T62" fmla="*/ 0 w 489"/>
                    <a:gd name="T63" fmla="*/ 0 h 365"/>
                    <a:gd name="T64" fmla="*/ 0 w 489"/>
                    <a:gd name="T65" fmla="*/ 0 h 365"/>
                    <a:gd name="T66" fmla="*/ 0 w 489"/>
                    <a:gd name="T67" fmla="*/ 0 h 365"/>
                    <a:gd name="T68" fmla="*/ 0 w 489"/>
                    <a:gd name="T69" fmla="*/ 0 h 365"/>
                    <a:gd name="T70" fmla="*/ 0 w 489"/>
                    <a:gd name="T71" fmla="*/ 0 h 365"/>
                    <a:gd name="T72" fmla="*/ 0 w 489"/>
                    <a:gd name="T73" fmla="*/ 0 h 365"/>
                    <a:gd name="T74" fmla="*/ 0 w 489"/>
                    <a:gd name="T75" fmla="*/ 0 h 365"/>
                    <a:gd name="T76" fmla="*/ 0 w 489"/>
                    <a:gd name="T77" fmla="*/ 0 h 365"/>
                    <a:gd name="T78" fmla="*/ 0 w 489"/>
                    <a:gd name="T79" fmla="*/ 0 h 365"/>
                    <a:gd name="T80" fmla="*/ 0 w 489"/>
                    <a:gd name="T81" fmla="*/ 0 h 365"/>
                    <a:gd name="T82" fmla="*/ 0 w 489"/>
                    <a:gd name="T83" fmla="*/ 0 h 365"/>
                    <a:gd name="T84" fmla="*/ 0 w 489"/>
                    <a:gd name="T85" fmla="*/ 0 h 365"/>
                    <a:gd name="T86" fmla="*/ 0 w 489"/>
                    <a:gd name="T87" fmla="*/ 0 h 365"/>
                    <a:gd name="T88" fmla="*/ 0 w 489"/>
                    <a:gd name="T89" fmla="*/ 0 h 365"/>
                    <a:gd name="T90" fmla="*/ 0 w 489"/>
                    <a:gd name="T91" fmla="*/ 0 h 365"/>
                    <a:gd name="T92" fmla="*/ 0 w 489"/>
                    <a:gd name="T93" fmla="*/ 0 h 365"/>
                    <a:gd name="T94" fmla="*/ 0 w 489"/>
                    <a:gd name="T95" fmla="*/ 0 h 365"/>
                    <a:gd name="T96" fmla="*/ 0 w 489"/>
                    <a:gd name="T97" fmla="*/ 0 h 365"/>
                    <a:gd name="T98" fmla="*/ 0 w 489"/>
                    <a:gd name="T99" fmla="*/ 0 h 365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0" t="0" r="r" b="b"/>
                  <a:pathLst>
                    <a:path w="489" h="365">
                      <a:moveTo>
                        <a:pt x="31" y="187"/>
                      </a:moveTo>
                      <a:lnTo>
                        <a:pt x="22" y="173"/>
                      </a:lnTo>
                      <a:lnTo>
                        <a:pt x="13" y="148"/>
                      </a:lnTo>
                      <a:lnTo>
                        <a:pt x="13" y="118"/>
                      </a:lnTo>
                      <a:lnTo>
                        <a:pt x="8" y="103"/>
                      </a:lnTo>
                      <a:lnTo>
                        <a:pt x="0" y="89"/>
                      </a:lnTo>
                      <a:lnTo>
                        <a:pt x="22" y="65"/>
                      </a:lnTo>
                      <a:lnTo>
                        <a:pt x="50" y="50"/>
                      </a:lnTo>
                      <a:lnTo>
                        <a:pt x="81" y="22"/>
                      </a:lnTo>
                      <a:lnTo>
                        <a:pt x="138" y="8"/>
                      </a:lnTo>
                      <a:lnTo>
                        <a:pt x="179" y="3"/>
                      </a:lnTo>
                      <a:lnTo>
                        <a:pt x="241" y="0"/>
                      </a:lnTo>
                      <a:lnTo>
                        <a:pt x="309" y="1"/>
                      </a:lnTo>
                      <a:lnTo>
                        <a:pt x="291" y="32"/>
                      </a:lnTo>
                      <a:lnTo>
                        <a:pt x="328" y="30"/>
                      </a:lnTo>
                      <a:lnTo>
                        <a:pt x="356" y="30"/>
                      </a:lnTo>
                      <a:lnTo>
                        <a:pt x="390" y="37"/>
                      </a:lnTo>
                      <a:lnTo>
                        <a:pt x="428" y="52"/>
                      </a:lnTo>
                      <a:lnTo>
                        <a:pt x="452" y="71"/>
                      </a:lnTo>
                      <a:lnTo>
                        <a:pt x="458" y="98"/>
                      </a:lnTo>
                      <a:lnTo>
                        <a:pt x="444" y="120"/>
                      </a:lnTo>
                      <a:lnTo>
                        <a:pt x="462" y="144"/>
                      </a:lnTo>
                      <a:lnTo>
                        <a:pt x="478" y="184"/>
                      </a:lnTo>
                      <a:lnTo>
                        <a:pt x="485" y="222"/>
                      </a:lnTo>
                      <a:lnTo>
                        <a:pt x="489" y="252"/>
                      </a:lnTo>
                      <a:lnTo>
                        <a:pt x="486" y="301"/>
                      </a:lnTo>
                      <a:lnTo>
                        <a:pt x="478" y="344"/>
                      </a:lnTo>
                      <a:lnTo>
                        <a:pt x="448" y="316"/>
                      </a:lnTo>
                      <a:lnTo>
                        <a:pt x="433" y="328"/>
                      </a:lnTo>
                      <a:lnTo>
                        <a:pt x="429" y="337"/>
                      </a:lnTo>
                      <a:lnTo>
                        <a:pt x="421" y="354"/>
                      </a:lnTo>
                      <a:lnTo>
                        <a:pt x="417" y="365"/>
                      </a:lnTo>
                      <a:lnTo>
                        <a:pt x="395" y="358"/>
                      </a:lnTo>
                      <a:lnTo>
                        <a:pt x="402" y="309"/>
                      </a:lnTo>
                      <a:lnTo>
                        <a:pt x="402" y="264"/>
                      </a:lnTo>
                      <a:lnTo>
                        <a:pt x="373" y="238"/>
                      </a:lnTo>
                      <a:lnTo>
                        <a:pt x="363" y="194"/>
                      </a:lnTo>
                      <a:lnTo>
                        <a:pt x="356" y="152"/>
                      </a:lnTo>
                      <a:lnTo>
                        <a:pt x="314" y="168"/>
                      </a:lnTo>
                      <a:lnTo>
                        <a:pt x="270" y="177"/>
                      </a:lnTo>
                      <a:lnTo>
                        <a:pt x="297" y="187"/>
                      </a:lnTo>
                      <a:lnTo>
                        <a:pt x="246" y="189"/>
                      </a:lnTo>
                      <a:lnTo>
                        <a:pt x="198" y="187"/>
                      </a:lnTo>
                      <a:lnTo>
                        <a:pt x="180" y="187"/>
                      </a:lnTo>
                      <a:lnTo>
                        <a:pt x="153" y="193"/>
                      </a:lnTo>
                      <a:lnTo>
                        <a:pt x="119" y="181"/>
                      </a:lnTo>
                      <a:lnTo>
                        <a:pt x="96" y="179"/>
                      </a:lnTo>
                      <a:lnTo>
                        <a:pt x="72" y="177"/>
                      </a:lnTo>
                      <a:lnTo>
                        <a:pt x="51" y="183"/>
                      </a:lnTo>
                      <a:lnTo>
                        <a:pt x="31" y="187"/>
                      </a:lnTo>
                      <a:close/>
                    </a:path>
                  </a:pathLst>
                </a:custGeom>
                <a:solidFill>
                  <a:srgbClr val="FF800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213" name="Group 25"/>
                <p:cNvGrpSpPr>
                  <a:grpSpLocks/>
                </p:cNvGrpSpPr>
                <p:nvPr/>
              </p:nvGrpSpPr>
              <p:grpSpPr bwMode="auto">
                <a:xfrm>
                  <a:off x="-363" y="1433"/>
                  <a:ext cx="109" cy="128"/>
                  <a:chOff x="-363" y="1433"/>
                  <a:chExt cx="109" cy="128"/>
                </a:xfrm>
              </p:grpSpPr>
              <p:sp>
                <p:nvSpPr>
                  <p:cNvPr id="7214" name="Freeform 26"/>
                  <p:cNvSpPr>
                    <a:spLocks/>
                  </p:cNvSpPr>
                  <p:nvPr/>
                </p:nvSpPr>
                <p:spPr bwMode="auto">
                  <a:xfrm>
                    <a:off x="-327" y="1501"/>
                    <a:ext cx="37" cy="20"/>
                  </a:xfrm>
                  <a:custGeom>
                    <a:avLst/>
                    <a:gdLst>
                      <a:gd name="T0" fmla="*/ 0 w 110"/>
                      <a:gd name="T1" fmla="*/ 0 h 59"/>
                      <a:gd name="T2" fmla="*/ 0 w 110"/>
                      <a:gd name="T3" fmla="*/ 0 h 59"/>
                      <a:gd name="T4" fmla="*/ 0 w 110"/>
                      <a:gd name="T5" fmla="*/ 0 h 59"/>
                      <a:gd name="T6" fmla="*/ 0 w 110"/>
                      <a:gd name="T7" fmla="*/ 0 h 59"/>
                      <a:gd name="T8" fmla="*/ 0 w 110"/>
                      <a:gd name="T9" fmla="*/ 0 h 59"/>
                      <a:gd name="T10" fmla="*/ 0 w 110"/>
                      <a:gd name="T11" fmla="*/ 0 h 59"/>
                      <a:gd name="T12" fmla="*/ 0 w 110"/>
                      <a:gd name="T13" fmla="*/ 0 h 59"/>
                      <a:gd name="T14" fmla="*/ 0 w 110"/>
                      <a:gd name="T15" fmla="*/ 0 h 59"/>
                      <a:gd name="T16" fmla="*/ 0 w 110"/>
                      <a:gd name="T17" fmla="*/ 0 h 59"/>
                      <a:gd name="T18" fmla="*/ 0 w 110"/>
                      <a:gd name="T19" fmla="*/ 0 h 59"/>
                      <a:gd name="T20" fmla="*/ 0 w 110"/>
                      <a:gd name="T21" fmla="*/ 0 h 59"/>
                      <a:gd name="T22" fmla="*/ 0 w 110"/>
                      <a:gd name="T23" fmla="*/ 0 h 59"/>
                      <a:gd name="T24" fmla="*/ 0 w 110"/>
                      <a:gd name="T25" fmla="*/ 0 h 59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110" h="59">
                        <a:moveTo>
                          <a:pt x="6" y="0"/>
                        </a:moveTo>
                        <a:lnTo>
                          <a:pt x="0" y="17"/>
                        </a:lnTo>
                        <a:lnTo>
                          <a:pt x="4" y="33"/>
                        </a:lnTo>
                        <a:lnTo>
                          <a:pt x="10" y="44"/>
                        </a:lnTo>
                        <a:lnTo>
                          <a:pt x="22" y="52"/>
                        </a:lnTo>
                        <a:lnTo>
                          <a:pt x="38" y="57"/>
                        </a:lnTo>
                        <a:lnTo>
                          <a:pt x="57" y="59"/>
                        </a:lnTo>
                        <a:lnTo>
                          <a:pt x="72" y="57"/>
                        </a:lnTo>
                        <a:lnTo>
                          <a:pt x="83" y="54"/>
                        </a:lnTo>
                        <a:lnTo>
                          <a:pt x="97" y="47"/>
                        </a:lnTo>
                        <a:lnTo>
                          <a:pt x="105" y="37"/>
                        </a:lnTo>
                        <a:lnTo>
                          <a:pt x="108" y="26"/>
                        </a:lnTo>
                        <a:lnTo>
                          <a:pt x="110" y="15"/>
                        </a:lnTo>
                      </a:path>
                    </a:pathLst>
                  </a:custGeom>
                  <a:noFill/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7215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-340" y="1526"/>
                    <a:ext cx="71" cy="35"/>
                    <a:chOff x="-340" y="1526"/>
                    <a:chExt cx="71" cy="35"/>
                  </a:xfrm>
                </p:grpSpPr>
                <p:sp>
                  <p:nvSpPr>
                    <p:cNvPr id="7233" name="Freeform 28"/>
                    <p:cNvSpPr>
                      <a:spLocks/>
                    </p:cNvSpPr>
                    <p:nvPr/>
                  </p:nvSpPr>
                  <p:spPr bwMode="auto">
                    <a:xfrm>
                      <a:off x="-335" y="1532"/>
                      <a:ext cx="62" cy="29"/>
                    </a:xfrm>
                    <a:custGeom>
                      <a:avLst/>
                      <a:gdLst>
                        <a:gd name="T0" fmla="*/ 0 w 186"/>
                        <a:gd name="T1" fmla="*/ 0 h 85"/>
                        <a:gd name="T2" fmla="*/ 0 w 186"/>
                        <a:gd name="T3" fmla="*/ 0 h 85"/>
                        <a:gd name="T4" fmla="*/ 0 w 186"/>
                        <a:gd name="T5" fmla="*/ 0 h 85"/>
                        <a:gd name="T6" fmla="*/ 0 w 186"/>
                        <a:gd name="T7" fmla="*/ 0 h 85"/>
                        <a:gd name="T8" fmla="*/ 0 w 186"/>
                        <a:gd name="T9" fmla="*/ 0 h 85"/>
                        <a:gd name="T10" fmla="*/ 0 w 186"/>
                        <a:gd name="T11" fmla="*/ 0 h 85"/>
                        <a:gd name="T12" fmla="*/ 0 w 186"/>
                        <a:gd name="T13" fmla="*/ 0 h 85"/>
                        <a:gd name="T14" fmla="*/ 0 w 186"/>
                        <a:gd name="T15" fmla="*/ 0 h 85"/>
                        <a:gd name="T16" fmla="*/ 0 w 186"/>
                        <a:gd name="T17" fmla="*/ 0 h 85"/>
                        <a:gd name="T18" fmla="*/ 0 w 186"/>
                        <a:gd name="T19" fmla="*/ 0 h 85"/>
                        <a:gd name="T20" fmla="*/ 0 w 186"/>
                        <a:gd name="T21" fmla="*/ 0 h 85"/>
                        <a:gd name="T22" fmla="*/ 0 w 186"/>
                        <a:gd name="T23" fmla="*/ 0 h 85"/>
                        <a:gd name="T24" fmla="*/ 0 w 186"/>
                        <a:gd name="T25" fmla="*/ 0 h 85"/>
                        <a:gd name="T26" fmla="*/ 0 w 186"/>
                        <a:gd name="T27" fmla="*/ 0 h 85"/>
                        <a:gd name="T28" fmla="*/ 0 w 186"/>
                        <a:gd name="T29" fmla="*/ 0 h 85"/>
                        <a:gd name="T30" fmla="*/ 0 w 186"/>
                        <a:gd name="T31" fmla="*/ 0 h 85"/>
                        <a:gd name="T32" fmla="*/ 0 w 186"/>
                        <a:gd name="T33" fmla="*/ 0 h 85"/>
                        <a:gd name="T34" fmla="*/ 0 w 186"/>
                        <a:gd name="T35" fmla="*/ 0 h 85"/>
                        <a:gd name="T36" fmla="*/ 0 w 186"/>
                        <a:gd name="T37" fmla="*/ 0 h 85"/>
                        <a:gd name="T38" fmla="*/ 0 w 186"/>
                        <a:gd name="T39" fmla="*/ 0 h 85"/>
                        <a:gd name="T40" fmla="*/ 0 w 186"/>
                        <a:gd name="T41" fmla="*/ 0 h 85"/>
                        <a:gd name="T42" fmla="*/ 0 w 186"/>
                        <a:gd name="T43" fmla="*/ 0 h 85"/>
                        <a:gd name="T44" fmla="*/ 0 w 186"/>
                        <a:gd name="T45" fmla="*/ 0 h 85"/>
                        <a:gd name="T46" fmla="*/ 0 w 186"/>
                        <a:gd name="T47" fmla="*/ 0 h 85"/>
                        <a:gd name="T48" fmla="*/ 0 w 186"/>
                        <a:gd name="T49" fmla="*/ 0 h 85"/>
                        <a:gd name="T50" fmla="*/ 0 w 186"/>
                        <a:gd name="T51" fmla="*/ 0 h 85"/>
                        <a:gd name="T52" fmla="*/ 0 w 186"/>
                        <a:gd name="T53" fmla="*/ 0 h 85"/>
                        <a:gd name="T54" fmla="*/ 0 w 186"/>
                        <a:gd name="T55" fmla="*/ 0 h 85"/>
                        <a:gd name="T56" fmla="*/ 0 w 186"/>
                        <a:gd name="T57" fmla="*/ 0 h 85"/>
                        <a:gd name="T58" fmla="*/ 0 60000 65536"/>
                        <a:gd name="T59" fmla="*/ 0 60000 65536"/>
                        <a:gd name="T60" fmla="*/ 0 60000 65536"/>
                        <a:gd name="T61" fmla="*/ 0 60000 65536"/>
                        <a:gd name="T62" fmla="*/ 0 60000 65536"/>
                        <a:gd name="T63" fmla="*/ 0 60000 65536"/>
                        <a:gd name="T64" fmla="*/ 0 60000 65536"/>
                        <a:gd name="T65" fmla="*/ 0 60000 65536"/>
                        <a:gd name="T66" fmla="*/ 0 60000 65536"/>
                        <a:gd name="T67" fmla="*/ 0 60000 65536"/>
                        <a:gd name="T68" fmla="*/ 0 60000 65536"/>
                        <a:gd name="T69" fmla="*/ 0 60000 65536"/>
                        <a:gd name="T70" fmla="*/ 0 60000 65536"/>
                        <a:gd name="T71" fmla="*/ 0 60000 65536"/>
                        <a:gd name="T72" fmla="*/ 0 60000 65536"/>
                        <a:gd name="T73" fmla="*/ 0 60000 65536"/>
                        <a:gd name="T74" fmla="*/ 0 60000 65536"/>
                        <a:gd name="T75" fmla="*/ 0 60000 65536"/>
                        <a:gd name="T76" fmla="*/ 0 60000 65536"/>
                        <a:gd name="T77" fmla="*/ 0 60000 65536"/>
                        <a:gd name="T78" fmla="*/ 0 60000 65536"/>
                        <a:gd name="T79" fmla="*/ 0 60000 65536"/>
                        <a:gd name="T80" fmla="*/ 0 60000 65536"/>
                        <a:gd name="T81" fmla="*/ 0 60000 65536"/>
                        <a:gd name="T82" fmla="*/ 0 60000 65536"/>
                        <a:gd name="T83" fmla="*/ 0 60000 65536"/>
                        <a:gd name="T84" fmla="*/ 0 60000 65536"/>
                        <a:gd name="T85" fmla="*/ 0 60000 65536"/>
                        <a:gd name="T86" fmla="*/ 0 60000 65536"/>
                      </a:gdLst>
                      <a:ahLst/>
                      <a:cxnLst>
                        <a:cxn ang="T58">
                          <a:pos x="T0" y="T1"/>
                        </a:cxn>
                        <a:cxn ang="T59">
                          <a:pos x="T2" y="T3"/>
                        </a:cxn>
                        <a:cxn ang="T60">
                          <a:pos x="T4" y="T5"/>
                        </a:cxn>
                        <a:cxn ang="T61">
                          <a:pos x="T6" y="T7"/>
                        </a:cxn>
                        <a:cxn ang="T62">
                          <a:pos x="T8" y="T9"/>
                        </a:cxn>
                        <a:cxn ang="T63">
                          <a:pos x="T10" y="T11"/>
                        </a:cxn>
                        <a:cxn ang="T64">
                          <a:pos x="T12" y="T13"/>
                        </a:cxn>
                        <a:cxn ang="T65">
                          <a:pos x="T14" y="T15"/>
                        </a:cxn>
                        <a:cxn ang="T66">
                          <a:pos x="T16" y="T17"/>
                        </a:cxn>
                        <a:cxn ang="T67">
                          <a:pos x="T18" y="T19"/>
                        </a:cxn>
                        <a:cxn ang="T68">
                          <a:pos x="T20" y="T21"/>
                        </a:cxn>
                        <a:cxn ang="T69">
                          <a:pos x="T22" y="T23"/>
                        </a:cxn>
                        <a:cxn ang="T70">
                          <a:pos x="T24" y="T25"/>
                        </a:cxn>
                        <a:cxn ang="T71">
                          <a:pos x="T26" y="T27"/>
                        </a:cxn>
                        <a:cxn ang="T72">
                          <a:pos x="T28" y="T29"/>
                        </a:cxn>
                        <a:cxn ang="T73">
                          <a:pos x="T30" y="T31"/>
                        </a:cxn>
                        <a:cxn ang="T74">
                          <a:pos x="T32" y="T33"/>
                        </a:cxn>
                        <a:cxn ang="T75">
                          <a:pos x="T34" y="T35"/>
                        </a:cxn>
                        <a:cxn ang="T76">
                          <a:pos x="T36" y="T37"/>
                        </a:cxn>
                        <a:cxn ang="T77">
                          <a:pos x="T38" y="T39"/>
                        </a:cxn>
                        <a:cxn ang="T78">
                          <a:pos x="T40" y="T41"/>
                        </a:cxn>
                        <a:cxn ang="T79">
                          <a:pos x="T42" y="T43"/>
                        </a:cxn>
                        <a:cxn ang="T80">
                          <a:pos x="T44" y="T45"/>
                        </a:cxn>
                        <a:cxn ang="T81">
                          <a:pos x="T46" y="T47"/>
                        </a:cxn>
                        <a:cxn ang="T82">
                          <a:pos x="T48" y="T49"/>
                        </a:cxn>
                        <a:cxn ang="T83">
                          <a:pos x="T50" y="T51"/>
                        </a:cxn>
                        <a:cxn ang="T84">
                          <a:pos x="T52" y="T53"/>
                        </a:cxn>
                        <a:cxn ang="T85">
                          <a:pos x="T54" y="T55"/>
                        </a:cxn>
                        <a:cxn ang="T86">
                          <a:pos x="T56" y="T57"/>
                        </a:cxn>
                      </a:cxnLst>
                      <a:rect l="0" t="0" r="r" b="b"/>
                      <a:pathLst>
                        <a:path w="186" h="85">
                          <a:moveTo>
                            <a:pt x="0" y="1"/>
                          </a:moveTo>
                          <a:lnTo>
                            <a:pt x="16" y="11"/>
                          </a:lnTo>
                          <a:lnTo>
                            <a:pt x="35" y="20"/>
                          </a:lnTo>
                          <a:lnTo>
                            <a:pt x="51" y="25"/>
                          </a:lnTo>
                          <a:lnTo>
                            <a:pt x="69" y="30"/>
                          </a:lnTo>
                          <a:lnTo>
                            <a:pt x="89" y="32"/>
                          </a:lnTo>
                          <a:lnTo>
                            <a:pt x="107" y="31"/>
                          </a:lnTo>
                          <a:lnTo>
                            <a:pt x="120" y="28"/>
                          </a:lnTo>
                          <a:lnTo>
                            <a:pt x="139" y="25"/>
                          </a:lnTo>
                          <a:lnTo>
                            <a:pt x="154" y="20"/>
                          </a:lnTo>
                          <a:lnTo>
                            <a:pt x="163" y="16"/>
                          </a:lnTo>
                          <a:lnTo>
                            <a:pt x="186" y="0"/>
                          </a:lnTo>
                          <a:lnTo>
                            <a:pt x="173" y="31"/>
                          </a:lnTo>
                          <a:lnTo>
                            <a:pt x="166" y="46"/>
                          </a:lnTo>
                          <a:lnTo>
                            <a:pt x="158" y="56"/>
                          </a:lnTo>
                          <a:lnTo>
                            <a:pt x="149" y="66"/>
                          </a:lnTo>
                          <a:lnTo>
                            <a:pt x="142" y="74"/>
                          </a:lnTo>
                          <a:lnTo>
                            <a:pt x="131" y="79"/>
                          </a:lnTo>
                          <a:lnTo>
                            <a:pt x="119" y="84"/>
                          </a:lnTo>
                          <a:lnTo>
                            <a:pt x="105" y="85"/>
                          </a:lnTo>
                          <a:lnTo>
                            <a:pt x="89" y="85"/>
                          </a:lnTo>
                          <a:lnTo>
                            <a:pt x="74" y="84"/>
                          </a:lnTo>
                          <a:lnTo>
                            <a:pt x="60" y="79"/>
                          </a:lnTo>
                          <a:lnTo>
                            <a:pt x="48" y="74"/>
                          </a:lnTo>
                          <a:lnTo>
                            <a:pt x="35" y="62"/>
                          </a:lnTo>
                          <a:lnTo>
                            <a:pt x="24" y="50"/>
                          </a:lnTo>
                          <a:lnTo>
                            <a:pt x="16" y="37"/>
                          </a:lnTo>
                          <a:lnTo>
                            <a:pt x="9" y="26"/>
                          </a:lnTo>
                          <a:lnTo>
                            <a:pt x="0" y="1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4763">
                      <a:solidFill>
                        <a:srgbClr val="4020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34" name="Freeform 29"/>
                    <p:cNvSpPr>
                      <a:spLocks/>
                    </p:cNvSpPr>
                    <p:nvPr/>
                  </p:nvSpPr>
                  <p:spPr bwMode="auto">
                    <a:xfrm>
                      <a:off x="-273" y="1526"/>
                      <a:ext cx="4" cy="8"/>
                    </a:xfrm>
                    <a:custGeom>
                      <a:avLst/>
                      <a:gdLst>
                        <a:gd name="T0" fmla="*/ 0 w 13"/>
                        <a:gd name="T1" fmla="*/ 0 h 25"/>
                        <a:gd name="T2" fmla="*/ 0 w 13"/>
                        <a:gd name="T3" fmla="*/ 0 h 25"/>
                        <a:gd name="T4" fmla="*/ 0 w 13"/>
                        <a:gd name="T5" fmla="*/ 0 h 25"/>
                        <a:gd name="T6" fmla="*/ 0 w 13"/>
                        <a:gd name="T7" fmla="*/ 0 h 25"/>
                        <a:gd name="T8" fmla="*/ 0 w 13"/>
                        <a:gd name="T9" fmla="*/ 0 h 25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13" h="25">
                          <a:moveTo>
                            <a:pt x="0" y="0"/>
                          </a:moveTo>
                          <a:lnTo>
                            <a:pt x="0" y="8"/>
                          </a:lnTo>
                          <a:lnTo>
                            <a:pt x="1" y="15"/>
                          </a:lnTo>
                          <a:lnTo>
                            <a:pt x="6" y="20"/>
                          </a:lnTo>
                          <a:lnTo>
                            <a:pt x="13" y="25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402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35" name="Freeform 30"/>
                    <p:cNvSpPr>
                      <a:spLocks/>
                    </p:cNvSpPr>
                    <p:nvPr/>
                  </p:nvSpPr>
                  <p:spPr bwMode="auto">
                    <a:xfrm>
                      <a:off x="-340" y="1527"/>
                      <a:ext cx="4" cy="9"/>
                    </a:xfrm>
                    <a:custGeom>
                      <a:avLst/>
                      <a:gdLst>
                        <a:gd name="T0" fmla="*/ 0 w 12"/>
                        <a:gd name="T1" fmla="*/ 0 h 26"/>
                        <a:gd name="T2" fmla="*/ 0 w 12"/>
                        <a:gd name="T3" fmla="*/ 0 h 26"/>
                        <a:gd name="T4" fmla="*/ 0 w 12"/>
                        <a:gd name="T5" fmla="*/ 0 h 26"/>
                        <a:gd name="T6" fmla="*/ 0 w 12"/>
                        <a:gd name="T7" fmla="*/ 0 h 26"/>
                        <a:gd name="T8" fmla="*/ 0 w 12"/>
                        <a:gd name="T9" fmla="*/ 0 h 26"/>
                        <a:gd name="T10" fmla="*/ 0 60000 65536"/>
                        <a:gd name="T11" fmla="*/ 0 60000 65536"/>
                        <a:gd name="T12" fmla="*/ 0 60000 65536"/>
                        <a:gd name="T13" fmla="*/ 0 60000 65536"/>
                        <a:gd name="T14" fmla="*/ 0 60000 65536"/>
                      </a:gdLst>
                      <a:ahLst/>
                      <a:cxnLst>
                        <a:cxn ang="T10">
                          <a:pos x="T0" y="T1"/>
                        </a:cxn>
                        <a:cxn ang="T11">
                          <a:pos x="T2" y="T3"/>
                        </a:cxn>
                        <a:cxn ang="T12">
                          <a:pos x="T4" y="T5"/>
                        </a:cxn>
                        <a:cxn ang="T13">
                          <a:pos x="T6" y="T7"/>
                        </a:cxn>
                        <a:cxn ang="T14">
                          <a:pos x="T8" y="T9"/>
                        </a:cxn>
                      </a:cxnLst>
                      <a:rect l="0" t="0" r="r" b="b"/>
                      <a:pathLst>
                        <a:path w="12" h="26">
                          <a:moveTo>
                            <a:pt x="12" y="0"/>
                          </a:moveTo>
                          <a:lnTo>
                            <a:pt x="12" y="9"/>
                          </a:lnTo>
                          <a:lnTo>
                            <a:pt x="11" y="16"/>
                          </a:lnTo>
                          <a:lnTo>
                            <a:pt x="6" y="21"/>
                          </a:lnTo>
                          <a:lnTo>
                            <a:pt x="0" y="26"/>
                          </a:lnTo>
                        </a:path>
                      </a:pathLst>
                    </a:custGeom>
                    <a:noFill/>
                    <a:ln w="4763">
                      <a:solidFill>
                        <a:srgbClr val="402000"/>
                      </a:solidFill>
                      <a:prstDash val="solid"/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216" name="Group 31"/>
                  <p:cNvGrpSpPr>
                    <a:grpSpLocks/>
                  </p:cNvGrpSpPr>
                  <p:nvPr/>
                </p:nvGrpSpPr>
                <p:grpSpPr bwMode="auto">
                  <a:xfrm>
                    <a:off x="-357" y="1457"/>
                    <a:ext cx="99" cy="19"/>
                    <a:chOff x="-357" y="1457"/>
                    <a:chExt cx="99" cy="19"/>
                  </a:xfrm>
                </p:grpSpPr>
                <p:grpSp>
                  <p:nvGrpSpPr>
                    <p:cNvPr id="7227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296" y="1457"/>
                      <a:ext cx="38" cy="18"/>
                      <a:chOff x="-296" y="1457"/>
                      <a:chExt cx="38" cy="18"/>
                    </a:xfrm>
                  </p:grpSpPr>
                  <p:sp>
                    <p:nvSpPr>
                      <p:cNvPr id="7231" name="Freeform 3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-296" y="1457"/>
                        <a:ext cx="37" cy="18"/>
                      </a:xfrm>
                      <a:custGeom>
                        <a:avLst/>
                        <a:gdLst>
                          <a:gd name="T0" fmla="*/ 0 w 111"/>
                          <a:gd name="T1" fmla="*/ 0 h 55"/>
                          <a:gd name="T2" fmla="*/ 0 w 111"/>
                          <a:gd name="T3" fmla="*/ 0 h 55"/>
                          <a:gd name="T4" fmla="*/ 0 w 111"/>
                          <a:gd name="T5" fmla="*/ 0 h 55"/>
                          <a:gd name="T6" fmla="*/ 0 w 111"/>
                          <a:gd name="T7" fmla="*/ 0 h 55"/>
                          <a:gd name="T8" fmla="*/ 0 w 111"/>
                          <a:gd name="T9" fmla="*/ 0 h 55"/>
                          <a:gd name="T10" fmla="*/ 0 w 111"/>
                          <a:gd name="T11" fmla="*/ 0 h 55"/>
                          <a:gd name="T12" fmla="*/ 0 w 111"/>
                          <a:gd name="T13" fmla="*/ 0 h 55"/>
                          <a:gd name="T14" fmla="*/ 0 w 111"/>
                          <a:gd name="T15" fmla="*/ 0 h 55"/>
                          <a:gd name="T16" fmla="*/ 0 w 111"/>
                          <a:gd name="T17" fmla="*/ 0 h 55"/>
                          <a:gd name="T18" fmla="*/ 0 w 111"/>
                          <a:gd name="T19" fmla="*/ 0 h 55"/>
                          <a:gd name="T20" fmla="*/ 0 w 111"/>
                          <a:gd name="T21" fmla="*/ 0 h 55"/>
                          <a:gd name="T22" fmla="*/ 0 w 111"/>
                          <a:gd name="T23" fmla="*/ 0 h 55"/>
                          <a:gd name="T24" fmla="*/ 0 w 111"/>
                          <a:gd name="T25" fmla="*/ 0 h 55"/>
                          <a:gd name="T26" fmla="*/ 0 w 111"/>
                          <a:gd name="T27" fmla="*/ 0 h 55"/>
                          <a:gd name="T28" fmla="*/ 0 w 111"/>
                          <a:gd name="T29" fmla="*/ 0 h 55"/>
                          <a:gd name="T30" fmla="*/ 0 w 111"/>
                          <a:gd name="T31" fmla="*/ 0 h 55"/>
                          <a:gd name="T32" fmla="*/ 0 w 111"/>
                          <a:gd name="T33" fmla="*/ 0 h 55"/>
                          <a:gd name="T34" fmla="*/ 0 w 111"/>
                          <a:gd name="T35" fmla="*/ 0 h 55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</a:gdLst>
                        <a:ahLst/>
                        <a:cxnLst>
                          <a:cxn ang="T36">
                            <a:pos x="T0" y="T1"/>
                          </a:cxn>
                          <a:cxn ang="T37">
                            <a:pos x="T2" y="T3"/>
                          </a:cxn>
                          <a:cxn ang="T38">
                            <a:pos x="T4" y="T5"/>
                          </a:cxn>
                          <a:cxn ang="T39">
                            <a:pos x="T6" y="T7"/>
                          </a:cxn>
                          <a:cxn ang="T40">
                            <a:pos x="T8" y="T9"/>
                          </a:cxn>
                          <a:cxn ang="T41">
                            <a:pos x="T10" y="T11"/>
                          </a:cxn>
                          <a:cxn ang="T42">
                            <a:pos x="T12" y="T13"/>
                          </a:cxn>
                          <a:cxn ang="T43">
                            <a:pos x="T14" y="T15"/>
                          </a:cxn>
                          <a:cxn ang="T44">
                            <a:pos x="T16" y="T17"/>
                          </a:cxn>
                          <a:cxn ang="T45">
                            <a:pos x="T18" y="T19"/>
                          </a:cxn>
                          <a:cxn ang="T46">
                            <a:pos x="T20" y="T21"/>
                          </a:cxn>
                          <a:cxn ang="T47">
                            <a:pos x="T22" y="T23"/>
                          </a:cxn>
                          <a:cxn ang="T48">
                            <a:pos x="T24" y="T25"/>
                          </a:cxn>
                          <a:cxn ang="T49">
                            <a:pos x="T26" y="T27"/>
                          </a:cxn>
                          <a:cxn ang="T50">
                            <a:pos x="T28" y="T29"/>
                          </a:cxn>
                          <a:cxn ang="T51">
                            <a:pos x="T30" y="T31"/>
                          </a:cxn>
                          <a:cxn ang="T52">
                            <a:pos x="T32" y="T33"/>
                          </a:cxn>
                          <a:cxn ang="T53">
                            <a:pos x="T34" y="T35"/>
                          </a:cxn>
                        </a:cxnLst>
                        <a:rect l="0" t="0" r="r" b="b"/>
                        <a:pathLst>
                          <a:path w="111" h="55">
                            <a:moveTo>
                              <a:pt x="14" y="17"/>
                            </a:moveTo>
                            <a:lnTo>
                              <a:pt x="25" y="8"/>
                            </a:lnTo>
                            <a:lnTo>
                              <a:pt x="40" y="3"/>
                            </a:lnTo>
                            <a:lnTo>
                              <a:pt x="55" y="0"/>
                            </a:lnTo>
                            <a:lnTo>
                              <a:pt x="68" y="3"/>
                            </a:lnTo>
                            <a:lnTo>
                              <a:pt x="82" y="6"/>
                            </a:lnTo>
                            <a:lnTo>
                              <a:pt x="96" y="14"/>
                            </a:lnTo>
                            <a:lnTo>
                              <a:pt x="111" y="29"/>
                            </a:lnTo>
                            <a:lnTo>
                              <a:pt x="92" y="43"/>
                            </a:lnTo>
                            <a:lnTo>
                              <a:pt x="78" y="51"/>
                            </a:lnTo>
                            <a:lnTo>
                              <a:pt x="65" y="55"/>
                            </a:lnTo>
                            <a:lnTo>
                              <a:pt x="52" y="55"/>
                            </a:lnTo>
                            <a:lnTo>
                              <a:pt x="39" y="52"/>
                            </a:lnTo>
                            <a:lnTo>
                              <a:pt x="24" y="47"/>
                            </a:lnTo>
                            <a:lnTo>
                              <a:pt x="14" y="42"/>
                            </a:lnTo>
                            <a:lnTo>
                              <a:pt x="0" y="37"/>
                            </a:lnTo>
                            <a:lnTo>
                              <a:pt x="5" y="27"/>
                            </a:lnTo>
                            <a:lnTo>
                              <a:pt x="14" y="17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63">
                        <a:solidFill>
                          <a:srgbClr val="402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32" name="Freeform 3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-293" y="1457"/>
                        <a:ext cx="35" cy="9"/>
                      </a:xfrm>
                      <a:custGeom>
                        <a:avLst/>
                        <a:gdLst>
                          <a:gd name="T0" fmla="*/ 0 w 105"/>
                          <a:gd name="T1" fmla="*/ 0 h 28"/>
                          <a:gd name="T2" fmla="*/ 0 w 105"/>
                          <a:gd name="T3" fmla="*/ 0 h 28"/>
                          <a:gd name="T4" fmla="*/ 0 w 105"/>
                          <a:gd name="T5" fmla="*/ 0 h 28"/>
                          <a:gd name="T6" fmla="*/ 0 w 105"/>
                          <a:gd name="T7" fmla="*/ 0 h 28"/>
                          <a:gd name="T8" fmla="*/ 0 w 105"/>
                          <a:gd name="T9" fmla="*/ 0 h 28"/>
                          <a:gd name="T10" fmla="*/ 0 w 105"/>
                          <a:gd name="T11" fmla="*/ 0 h 28"/>
                          <a:gd name="T12" fmla="*/ 0 w 105"/>
                          <a:gd name="T13" fmla="*/ 0 h 28"/>
                          <a:gd name="T14" fmla="*/ 0 w 105"/>
                          <a:gd name="T15" fmla="*/ 0 h 28"/>
                          <a:gd name="T16" fmla="*/ 0 w 105"/>
                          <a:gd name="T17" fmla="*/ 0 h 28"/>
                          <a:gd name="T18" fmla="*/ 0 w 105"/>
                          <a:gd name="T19" fmla="*/ 0 h 28"/>
                          <a:gd name="T20" fmla="*/ 0 w 105"/>
                          <a:gd name="T21" fmla="*/ 0 h 28"/>
                          <a:gd name="T22" fmla="*/ 0 w 105"/>
                          <a:gd name="T23" fmla="*/ 0 h 28"/>
                          <a:gd name="T24" fmla="*/ 0 w 105"/>
                          <a:gd name="T25" fmla="*/ 0 h 28"/>
                          <a:gd name="T26" fmla="*/ 0 w 105"/>
                          <a:gd name="T27" fmla="*/ 0 h 28"/>
                          <a:gd name="T28" fmla="*/ 0 w 105"/>
                          <a:gd name="T29" fmla="*/ 0 h 28"/>
                          <a:gd name="T30" fmla="*/ 0 w 105"/>
                          <a:gd name="T31" fmla="*/ 0 h 28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0" t="0" r="r" b="b"/>
                        <a:pathLst>
                          <a:path w="105" h="28">
                            <a:moveTo>
                              <a:pt x="0" y="28"/>
                            </a:moveTo>
                            <a:lnTo>
                              <a:pt x="13" y="20"/>
                            </a:lnTo>
                            <a:lnTo>
                              <a:pt x="23" y="17"/>
                            </a:lnTo>
                            <a:lnTo>
                              <a:pt x="38" y="14"/>
                            </a:lnTo>
                            <a:lnTo>
                              <a:pt x="54" y="14"/>
                            </a:lnTo>
                            <a:lnTo>
                              <a:pt x="75" y="17"/>
                            </a:lnTo>
                            <a:lnTo>
                              <a:pt x="91" y="22"/>
                            </a:lnTo>
                            <a:lnTo>
                              <a:pt x="105" y="27"/>
                            </a:lnTo>
                            <a:lnTo>
                              <a:pt x="93" y="15"/>
                            </a:lnTo>
                            <a:lnTo>
                              <a:pt x="83" y="9"/>
                            </a:lnTo>
                            <a:lnTo>
                              <a:pt x="72" y="4"/>
                            </a:lnTo>
                            <a:lnTo>
                              <a:pt x="55" y="0"/>
                            </a:lnTo>
                            <a:lnTo>
                              <a:pt x="41" y="0"/>
                            </a:lnTo>
                            <a:lnTo>
                              <a:pt x="27" y="4"/>
                            </a:lnTo>
                            <a:lnTo>
                              <a:pt x="17" y="9"/>
                            </a:lnTo>
                            <a:lnTo>
                              <a:pt x="0" y="28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4763">
                        <a:solidFill>
                          <a:srgbClr val="402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228" name="Group 35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357" y="1457"/>
                      <a:ext cx="37" cy="19"/>
                      <a:chOff x="-357" y="1457"/>
                      <a:chExt cx="37" cy="19"/>
                    </a:xfrm>
                  </p:grpSpPr>
                  <p:sp>
                    <p:nvSpPr>
                      <p:cNvPr id="7229" name="Freeform 3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-357" y="1458"/>
                        <a:ext cx="37" cy="18"/>
                      </a:xfrm>
                      <a:custGeom>
                        <a:avLst/>
                        <a:gdLst>
                          <a:gd name="T0" fmla="*/ 0 w 110"/>
                          <a:gd name="T1" fmla="*/ 0 h 54"/>
                          <a:gd name="T2" fmla="*/ 0 w 110"/>
                          <a:gd name="T3" fmla="*/ 0 h 54"/>
                          <a:gd name="T4" fmla="*/ 0 w 110"/>
                          <a:gd name="T5" fmla="*/ 0 h 54"/>
                          <a:gd name="T6" fmla="*/ 0 w 110"/>
                          <a:gd name="T7" fmla="*/ 0 h 54"/>
                          <a:gd name="T8" fmla="*/ 0 w 110"/>
                          <a:gd name="T9" fmla="*/ 0 h 54"/>
                          <a:gd name="T10" fmla="*/ 0 w 110"/>
                          <a:gd name="T11" fmla="*/ 0 h 54"/>
                          <a:gd name="T12" fmla="*/ 0 w 110"/>
                          <a:gd name="T13" fmla="*/ 0 h 54"/>
                          <a:gd name="T14" fmla="*/ 0 w 110"/>
                          <a:gd name="T15" fmla="*/ 0 h 54"/>
                          <a:gd name="T16" fmla="*/ 0 w 110"/>
                          <a:gd name="T17" fmla="*/ 0 h 54"/>
                          <a:gd name="T18" fmla="*/ 0 w 110"/>
                          <a:gd name="T19" fmla="*/ 0 h 54"/>
                          <a:gd name="T20" fmla="*/ 0 w 110"/>
                          <a:gd name="T21" fmla="*/ 0 h 54"/>
                          <a:gd name="T22" fmla="*/ 0 w 110"/>
                          <a:gd name="T23" fmla="*/ 0 h 54"/>
                          <a:gd name="T24" fmla="*/ 0 w 110"/>
                          <a:gd name="T25" fmla="*/ 0 h 54"/>
                          <a:gd name="T26" fmla="*/ 0 w 110"/>
                          <a:gd name="T27" fmla="*/ 0 h 54"/>
                          <a:gd name="T28" fmla="*/ 0 w 110"/>
                          <a:gd name="T29" fmla="*/ 0 h 54"/>
                          <a:gd name="T30" fmla="*/ 0 w 110"/>
                          <a:gd name="T31" fmla="*/ 0 h 54"/>
                          <a:gd name="T32" fmla="*/ 0 w 110"/>
                          <a:gd name="T33" fmla="*/ 0 h 54"/>
                          <a:gd name="T34" fmla="*/ 0 w 110"/>
                          <a:gd name="T35" fmla="*/ 0 h 54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  <a:gd name="T48" fmla="*/ 0 60000 65536"/>
                          <a:gd name="T49" fmla="*/ 0 60000 65536"/>
                          <a:gd name="T50" fmla="*/ 0 60000 65536"/>
                          <a:gd name="T51" fmla="*/ 0 60000 65536"/>
                          <a:gd name="T52" fmla="*/ 0 60000 65536"/>
                          <a:gd name="T53" fmla="*/ 0 60000 65536"/>
                        </a:gdLst>
                        <a:ahLst/>
                        <a:cxnLst>
                          <a:cxn ang="T36">
                            <a:pos x="T0" y="T1"/>
                          </a:cxn>
                          <a:cxn ang="T37">
                            <a:pos x="T2" y="T3"/>
                          </a:cxn>
                          <a:cxn ang="T38">
                            <a:pos x="T4" y="T5"/>
                          </a:cxn>
                          <a:cxn ang="T39">
                            <a:pos x="T6" y="T7"/>
                          </a:cxn>
                          <a:cxn ang="T40">
                            <a:pos x="T8" y="T9"/>
                          </a:cxn>
                          <a:cxn ang="T41">
                            <a:pos x="T10" y="T11"/>
                          </a:cxn>
                          <a:cxn ang="T42">
                            <a:pos x="T12" y="T13"/>
                          </a:cxn>
                          <a:cxn ang="T43">
                            <a:pos x="T14" y="T15"/>
                          </a:cxn>
                          <a:cxn ang="T44">
                            <a:pos x="T16" y="T17"/>
                          </a:cxn>
                          <a:cxn ang="T45">
                            <a:pos x="T18" y="T19"/>
                          </a:cxn>
                          <a:cxn ang="T46">
                            <a:pos x="T20" y="T21"/>
                          </a:cxn>
                          <a:cxn ang="T47">
                            <a:pos x="T22" y="T23"/>
                          </a:cxn>
                          <a:cxn ang="T48">
                            <a:pos x="T24" y="T25"/>
                          </a:cxn>
                          <a:cxn ang="T49">
                            <a:pos x="T26" y="T27"/>
                          </a:cxn>
                          <a:cxn ang="T50">
                            <a:pos x="T28" y="T29"/>
                          </a:cxn>
                          <a:cxn ang="T51">
                            <a:pos x="T30" y="T31"/>
                          </a:cxn>
                          <a:cxn ang="T52">
                            <a:pos x="T32" y="T33"/>
                          </a:cxn>
                          <a:cxn ang="T53">
                            <a:pos x="T34" y="T35"/>
                          </a:cxn>
                        </a:cxnLst>
                        <a:rect l="0" t="0" r="r" b="b"/>
                        <a:pathLst>
                          <a:path w="110" h="54">
                            <a:moveTo>
                              <a:pt x="96" y="16"/>
                            </a:moveTo>
                            <a:lnTo>
                              <a:pt x="84" y="7"/>
                            </a:lnTo>
                            <a:lnTo>
                              <a:pt x="69" y="2"/>
                            </a:lnTo>
                            <a:lnTo>
                              <a:pt x="54" y="0"/>
                            </a:lnTo>
                            <a:lnTo>
                              <a:pt x="41" y="2"/>
                            </a:lnTo>
                            <a:lnTo>
                              <a:pt x="28" y="5"/>
                            </a:lnTo>
                            <a:lnTo>
                              <a:pt x="16" y="14"/>
                            </a:lnTo>
                            <a:lnTo>
                              <a:pt x="0" y="29"/>
                            </a:lnTo>
                            <a:lnTo>
                              <a:pt x="18" y="44"/>
                            </a:lnTo>
                            <a:lnTo>
                              <a:pt x="31" y="50"/>
                            </a:lnTo>
                            <a:lnTo>
                              <a:pt x="44" y="54"/>
                            </a:lnTo>
                            <a:lnTo>
                              <a:pt x="57" y="54"/>
                            </a:lnTo>
                            <a:lnTo>
                              <a:pt x="70" y="51"/>
                            </a:lnTo>
                            <a:lnTo>
                              <a:pt x="85" y="46"/>
                            </a:lnTo>
                            <a:lnTo>
                              <a:pt x="96" y="41"/>
                            </a:lnTo>
                            <a:lnTo>
                              <a:pt x="110" y="36"/>
                            </a:lnTo>
                            <a:lnTo>
                              <a:pt x="105" y="26"/>
                            </a:lnTo>
                            <a:lnTo>
                              <a:pt x="96" y="16"/>
                            </a:lnTo>
                            <a:close/>
                          </a:path>
                        </a:pathLst>
                      </a:custGeom>
                      <a:solidFill>
                        <a:srgbClr val="FFFFFF"/>
                      </a:solidFill>
                      <a:ln w="4763">
                        <a:solidFill>
                          <a:srgbClr val="402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30" name="Freeform 3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-356" y="1457"/>
                        <a:ext cx="35" cy="9"/>
                      </a:xfrm>
                      <a:custGeom>
                        <a:avLst/>
                        <a:gdLst>
                          <a:gd name="T0" fmla="*/ 0 w 105"/>
                          <a:gd name="T1" fmla="*/ 0 h 28"/>
                          <a:gd name="T2" fmla="*/ 0 w 105"/>
                          <a:gd name="T3" fmla="*/ 0 h 28"/>
                          <a:gd name="T4" fmla="*/ 0 w 105"/>
                          <a:gd name="T5" fmla="*/ 0 h 28"/>
                          <a:gd name="T6" fmla="*/ 0 w 105"/>
                          <a:gd name="T7" fmla="*/ 0 h 28"/>
                          <a:gd name="T8" fmla="*/ 0 w 105"/>
                          <a:gd name="T9" fmla="*/ 0 h 28"/>
                          <a:gd name="T10" fmla="*/ 0 w 105"/>
                          <a:gd name="T11" fmla="*/ 0 h 28"/>
                          <a:gd name="T12" fmla="*/ 0 w 105"/>
                          <a:gd name="T13" fmla="*/ 0 h 28"/>
                          <a:gd name="T14" fmla="*/ 0 w 105"/>
                          <a:gd name="T15" fmla="*/ 0 h 28"/>
                          <a:gd name="T16" fmla="*/ 0 w 105"/>
                          <a:gd name="T17" fmla="*/ 0 h 28"/>
                          <a:gd name="T18" fmla="*/ 0 w 105"/>
                          <a:gd name="T19" fmla="*/ 0 h 28"/>
                          <a:gd name="T20" fmla="*/ 0 w 105"/>
                          <a:gd name="T21" fmla="*/ 0 h 28"/>
                          <a:gd name="T22" fmla="*/ 0 w 105"/>
                          <a:gd name="T23" fmla="*/ 0 h 28"/>
                          <a:gd name="T24" fmla="*/ 0 w 105"/>
                          <a:gd name="T25" fmla="*/ 0 h 28"/>
                          <a:gd name="T26" fmla="*/ 0 w 105"/>
                          <a:gd name="T27" fmla="*/ 0 h 28"/>
                          <a:gd name="T28" fmla="*/ 0 w 105"/>
                          <a:gd name="T29" fmla="*/ 0 h 28"/>
                          <a:gd name="T30" fmla="*/ 0 w 105"/>
                          <a:gd name="T31" fmla="*/ 0 h 28"/>
                          <a:gd name="T32" fmla="*/ 0 60000 65536"/>
                          <a:gd name="T33" fmla="*/ 0 60000 65536"/>
                          <a:gd name="T34" fmla="*/ 0 60000 65536"/>
                          <a:gd name="T35" fmla="*/ 0 60000 65536"/>
                          <a:gd name="T36" fmla="*/ 0 60000 65536"/>
                          <a:gd name="T37" fmla="*/ 0 60000 65536"/>
                          <a:gd name="T38" fmla="*/ 0 60000 65536"/>
                          <a:gd name="T39" fmla="*/ 0 60000 65536"/>
                          <a:gd name="T40" fmla="*/ 0 60000 65536"/>
                          <a:gd name="T41" fmla="*/ 0 60000 65536"/>
                          <a:gd name="T42" fmla="*/ 0 60000 65536"/>
                          <a:gd name="T43" fmla="*/ 0 60000 65536"/>
                          <a:gd name="T44" fmla="*/ 0 60000 65536"/>
                          <a:gd name="T45" fmla="*/ 0 60000 65536"/>
                          <a:gd name="T46" fmla="*/ 0 60000 65536"/>
                          <a:gd name="T47" fmla="*/ 0 60000 65536"/>
                        </a:gdLst>
                        <a:ahLst/>
                        <a:cxnLst>
                          <a:cxn ang="T32">
                            <a:pos x="T0" y="T1"/>
                          </a:cxn>
                          <a:cxn ang="T33">
                            <a:pos x="T2" y="T3"/>
                          </a:cxn>
                          <a:cxn ang="T34">
                            <a:pos x="T4" y="T5"/>
                          </a:cxn>
                          <a:cxn ang="T35">
                            <a:pos x="T6" y="T7"/>
                          </a:cxn>
                          <a:cxn ang="T36">
                            <a:pos x="T8" y="T9"/>
                          </a:cxn>
                          <a:cxn ang="T37">
                            <a:pos x="T10" y="T11"/>
                          </a:cxn>
                          <a:cxn ang="T38">
                            <a:pos x="T12" y="T13"/>
                          </a:cxn>
                          <a:cxn ang="T39">
                            <a:pos x="T14" y="T15"/>
                          </a:cxn>
                          <a:cxn ang="T40">
                            <a:pos x="T16" y="T17"/>
                          </a:cxn>
                          <a:cxn ang="T41">
                            <a:pos x="T18" y="T19"/>
                          </a:cxn>
                          <a:cxn ang="T42">
                            <a:pos x="T20" y="T21"/>
                          </a:cxn>
                          <a:cxn ang="T43">
                            <a:pos x="T22" y="T23"/>
                          </a:cxn>
                          <a:cxn ang="T44">
                            <a:pos x="T24" y="T25"/>
                          </a:cxn>
                          <a:cxn ang="T45">
                            <a:pos x="T26" y="T27"/>
                          </a:cxn>
                          <a:cxn ang="T46">
                            <a:pos x="T28" y="T29"/>
                          </a:cxn>
                          <a:cxn ang="T47">
                            <a:pos x="T30" y="T31"/>
                          </a:cxn>
                        </a:cxnLst>
                        <a:rect l="0" t="0" r="r" b="b"/>
                        <a:pathLst>
                          <a:path w="105" h="28">
                            <a:moveTo>
                              <a:pt x="105" y="28"/>
                            </a:moveTo>
                            <a:lnTo>
                              <a:pt x="92" y="21"/>
                            </a:lnTo>
                            <a:lnTo>
                              <a:pt x="80" y="17"/>
                            </a:lnTo>
                            <a:lnTo>
                              <a:pt x="65" y="14"/>
                            </a:lnTo>
                            <a:lnTo>
                              <a:pt x="50" y="14"/>
                            </a:lnTo>
                            <a:lnTo>
                              <a:pt x="30" y="17"/>
                            </a:lnTo>
                            <a:lnTo>
                              <a:pt x="15" y="22"/>
                            </a:lnTo>
                            <a:lnTo>
                              <a:pt x="0" y="27"/>
                            </a:lnTo>
                            <a:lnTo>
                              <a:pt x="14" y="16"/>
                            </a:lnTo>
                            <a:lnTo>
                              <a:pt x="22" y="9"/>
                            </a:lnTo>
                            <a:lnTo>
                              <a:pt x="33" y="4"/>
                            </a:lnTo>
                            <a:lnTo>
                              <a:pt x="49" y="0"/>
                            </a:lnTo>
                            <a:lnTo>
                              <a:pt x="63" y="0"/>
                            </a:lnTo>
                            <a:lnTo>
                              <a:pt x="77" y="4"/>
                            </a:lnTo>
                            <a:lnTo>
                              <a:pt x="87" y="9"/>
                            </a:lnTo>
                            <a:lnTo>
                              <a:pt x="105" y="28"/>
                            </a:lnTo>
                            <a:close/>
                          </a:path>
                        </a:pathLst>
                      </a:custGeom>
                      <a:solidFill>
                        <a:srgbClr val="FFC080"/>
                      </a:solidFill>
                      <a:ln w="4763">
                        <a:solidFill>
                          <a:srgbClr val="4020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7217" name="Group 38"/>
                  <p:cNvGrpSpPr>
                    <a:grpSpLocks/>
                  </p:cNvGrpSpPr>
                  <p:nvPr/>
                </p:nvGrpSpPr>
                <p:grpSpPr bwMode="auto">
                  <a:xfrm>
                    <a:off x="-346" y="1461"/>
                    <a:ext cx="76" cy="15"/>
                    <a:chOff x="-346" y="1461"/>
                    <a:chExt cx="76" cy="15"/>
                  </a:xfrm>
                </p:grpSpPr>
                <p:grpSp>
                  <p:nvGrpSpPr>
                    <p:cNvPr id="7221" name="Group 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346" y="1463"/>
                      <a:ext cx="14" cy="13"/>
                      <a:chOff x="-346" y="1463"/>
                      <a:chExt cx="14" cy="13"/>
                    </a:xfrm>
                  </p:grpSpPr>
                  <p:sp>
                    <p:nvSpPr>
                      <p:cNvPr id="7225" name="Oval 40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-346" y="1463"/>
                        <a:ext cx="14" cy="13"/>
                      </a:xfrm>
                      <a:prstGeom prst="ellipse">
                        <a:avLst/>
                      </a:prstGeom>
                      <a:solidFill>
                        <a:srgbClr val="0000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26" name="Oval 41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-343" y="1466"/>
                        <a:ext cx="8" cy="6"/>
                      </a:xfrm>
                      <a:prstGeom prst="ellipse">
                        <a:avLst/>
                      </a:prstGeom>
                      <a:solidFill>
                        <a:srgbClr val="00008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7222" name="Group 4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-284" y="1461"/>
                      <a:ext cx="14" cy="13"/>
                      <a:chOff x="-284" y="1461"/>
                      <a:chExt cx="14" cy="13"/>
                    </a:xfrm>
                  </p:grpSpPr>
                  <p:sp>
                    <p:nvSpPr>
                      <p:cNvPr id="7223" name="Oval 43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-284" y="1461"/>
                        <a:ext cx="14" cy="13"/>
                      </a:xfrm>
                      <a:prstGeom prst="ellipse">
                        <a:avLst/>
                      </a:prstGeom>
                      <a:solidFill>
                        <a:srgbClr val="0000FF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7224" name="Oval 44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-281" y="1465"/>
                        <a:ext cx="7" cy="6"/>
                      </a:xfrm>
                      <a:prstGeom prst="ellipse">
                        <a:avLst/>
                      </a:prstGeom>
                      <a:solidFill>
                        <a:srgbClr val="000080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14:hiddenLine>
                        </a:ext>
                      </a:extLst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7218" name="Group 45"/>
                  <p:cNvGrpSpPr>
                    <a:grpSpLocks/>
                  </p:cNvGrpSpPr>
                  <p:nvPr/>
                </p:nvGrpSpPr>
                <p:grpSpPr bwMode="auto">
                  <a:xfrm>
                    <a:off x="-363" y="1433"/>
                    <a:ext cx="109" cy="18"/>
                    <a:chOff x="-363" y="1433"/>
                    <a:chExt cx="109" cy="18"/>
                  </a:xfrm>
                </p:grpSpPr>
                <p:sp>
                  <p:nvSpPr>
                    <p:cNvPr id="7219" name="Freeform 46"/>
                    <p:cNvSpPr>
                      <a:spLocks/>
                    </p:cNvSpPr>
                    <p:nvPr/>
                  </p:nvSpPr>
                  <p:spPr bwMode="auto">
                    <a:xfrm>
                      <a:off x="-363" y="1436"/>
                      <a:ext cx="42" cy="15"/>
                    </a:xfrm>
                    <a:custGeom>
                      <a:avLst/>
                      <a:gdLst>
                        <a:gd name="T0" fmla="*/ 0 w 126"/>
                        <a:gd name="T1" fmla="*/ 0 h 44"/>
                        <a:gd name="T2" fmla="*/ 0 w 126"/>
                        <a:gd name="T3" fmla="*/ 0 h 44"/>
                        <a:gd name="T4" fmla="*/ 0 w 126"/>
                        <a:gd name="T5" fmla="*/ 0 h 44"/>
                        <a:gd name="T6" fmla="*/ 0 w 126"/>
                        <a:gd name="T7" fmla="*/ 0 h 44"/>
                        <a:gd name="T8" fmla="*/ 0 w 126"/>
                        <a:gd name="T9" fmla="*/ 0 h 44"/>
                        <a:gd name="T10" fmla="*/ 0 w 126"/>
                        <a:gd name="T11" fmla="*/ 0 h 44"/>
                        <a:gd name="T12" fmla="*/ 0 w 126"/>
                        <a:gd name="T13" fmla="*/ 0 h 44"/>
                        <a:gd name="T14" fmla="*/ 0 w 126"/>
                        <a:gd name="T15" fmla="*/ 0 h 44"/>
                        <a:gd name="T16" fmla="*/ 0 w 126"/>
                        <a:gd name="T17" fmla="*/ 0 h 44"/>
                        <a:gd name="T18" fmla="*/ 0 w 126"/>
                        <a:gd name="T19" fmla="*/ 0 h 44"/>
                        <a:gd name="T20" fmla="*/ 0 w 126"/>
                        <a:gd name="T21" fmla="*/ 0 h 44"/>
                        <a:gd name="T22" fmla="*/ 0 w 126"/>
                        <a:gd name="T23" fmla="*/ 0 h 44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26" h="44">
                          <a:moveTo>
                            <a:pt x="126" y="11"/>
                          </a:moveTo>
                          <a:lnTo>
                            <a:pt x="112" y="3"/>
                          </a:lnTo>
                          <a:lnTo>
                            <a:pt x="94" y="0"/>
                          </a:lnTo>
                          <a:lnTo>
                            <a:pt x="73" y="0"/>
                          </a:lnTo>
                          <a:lnTo>
                            <a:pt x="49" y="6"/>
                          </a:lnTo>
                          <a:lnTo>
                            <a:pt x="28" y="16"/>
                          </a:lnTo>
                          <a:lnTo>
                            <a:pt x="9" y="30"/>
                          </a:lnTo>
                          <a:lnTo>
                            <a:pt x="0" y="44"/>
                          </a:lnTo>
                          <a:lnTo>
                            <a:pt x="29" y="29"/>
                          </a:lnTo>
                          <a:lnTo>
                            <a:pt x="50" y="18"/>
                          </a:lnTo>
                          <a:lnTo>
                            <a:pt x="84" y="11"/>
                          </a:lnTo>
                          <a:lnTo>
                            <a:pt x="126" y="11"/>
                          </a:lnTo>
                          <a:close/>
                        </a:path>
                      </a:pathLst>
                    </a:custGeom>
                    <a:solidFill>
                      <a:srgbClr val="C06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7220" name="Freeform 47"/>
                    <p:cNvSpPr>
                      <a:spLocks/>
                    </p:cNvSpPr>
                    <p:nvPr/>
                  </p:nvSpPr>
                  <p:spPr bwMode="auto">
                    <a:xfrm>
                      <a:off x="-296" y="1433"/>
                      <a:ext cx="42" cy="15"/>
                    </a:xfrm>
                    <a:custGeom>
                      <a:avLst/>
                      <a:gdLst>
                        <a:gd name="T0" fmla="*/ 0 w 127"/>
                        <a:gd name="T1" fmla="*/ 0 h 44"/>
                        <a:gd name="T2" fmla="*/ 0 w 127"/>
                        <a:gd name="T3" fmla="*/ 0 h 44"/>
                        <a:gd name="T4" fmla="*/ 0 w 127"/>
                        <a:gd name="T5" fmla="*/ 0 h 44"/>
                        <a:gd name="T6" fmla="*/ 0 w 127"/>
                        <a:gd name="T7" fmla="*/ 0 h 44"/>
                        <a:gd name="T8" fmla="*/ 0 w 127"/>
                        <a:gd name="T9" fmla="*/ 0 h 44"/>
                        <a:gd name="T10" fmla="*/ 0 w 127"/>
                        <a:gd name="T11" fmla="*/ 0 h 44"/>
                        <a:gd name="T12" fmla="*/ 0 w 127"/>
                        <a:gd name="T13" fmla="*/ 0 h 44"/>
                        <a:gd name="T14" fmla="*/ 0 w 127"/>
                        <a:gd name="T15" fmla="*/ 0 h 44"/>
                        <a:gd name="T16" fmla="*/ 0 w 127"/>
                        <a:gd name="T17" fmla="*/ 0 h 44"/>
                        <a:gd name="T18" fmla="*/ 0 w 127"/>
                        <a:gd name="T19" fmla="*/ 0 h 44"/>
                        <a:gd name="T20" fmla="*/ 0 w 127"/>
                        <a:gd name="T21" fmla="*/ 0 h 44"/>
                        <a:gd name="T22" fmla="*/ 0 w 127"/>
                        <a:gd name="T23" fmla="*/ 0 h 44"/>
                        <a:gd name="T24" fmla="*/ 0 60000 65536"/>
                        <a:gd name="T25" fmla="*/ 0 60000 65536"/>
                        <a:gd name="T26" fmla="*/ 0 60000 65536"/>
                        <a:gd name="T27" fmla="*/ 0 60000 65536"/>
                        <a:gd name="T28" fmla="*/ 0 60000 65536"/>
                        <a:gd name="T29" fmla="*/ 0 60000 65536"/>
                        <a:gd name="T30" fmla="*/ 0 60000 65536"/>
                        <a:gd name="T31" fmla="*/ 0 60000 65536"/>
                        <a:gd name="T32" fmla="*/ 0 60000 65536"/>
                        <a:gd name="T33" fmla="*/ 0 60000 65536"/>
                        <a:gd name="T34" fmla="*/ 0 60000 65536"/>
                        <a:gd name="T35" fmla="*/ 0 60000 65536"/>
                      </a:gdLst>
                      <a:ahLst/>
                      <a:cxnLst>
                        <a:cxn ang="T24">
                          <a:pos x="T0" y="T1"/>
                        </a:cxn>
                        <a:cxn ang="T25">
                          <a:pos x="T2" y="T3"/>
                        </a:cxn>
                        <a:cxn ang="T26">
                          <a:pos x="T4" y="T5"/>
                        </a:cxn>
                        <a:cxn ang="T27">
                          <a:pos x="T6" y="T7"/>
                        </a:cxn>
                        <a:cxn ang="T28">
                          <a:pos x="T8" y="T9"/>
                        </a:cxn>
                        <a:cxn ang="T29">
                          <a:pos x="T10" y="T11"/>
                        </a:cxn>
                        <a:cxn ang="T30">
                          <a:pos x="T12" y="T13"/>
                        </a:cxn>
                        <a:cxn ang="T31">
                          <a:pos x="T14" y="T15"/>
                        </a:cxn>
                        <a:cxn ang="T32">
                          <a:pos x="T16" y="T17"/>
                        </a:cxn>
                        <a:cxn ang="T33">
                          <a:pos x="T18" y="T19"/>
                        </a:cxn>
                        <a:cxn ang="T34">
                          <a:pos x="T20" y="T21"/>
                        </a:cxn>
                        <a:cxn ang="T35">
                          <a:pos x="T22" y="T23"/>
                        </a:cxn>
                      </a:cxnLst>
                      <a:rect l="0" t="0" r="r" b="b"/>
                      <a:pathLst>
                        <a:path w="127" h="44">
                          <a:moveTo>
                            <a:pt x="0" y="11"/>
                          </a:moveTo>
                          <a:lnTo>
                            <a:pt x="14" y="3"/>
                          </a:lnTo>
                          <a:lnTo>
                            <a:pt x="31" y="0"/>
                          </a:lnTo>
                          <a:lnTo>
                            <a:pt x="53" y="0"/>
                          </a:lnTo>
                          <a:lnTo>
                            <a:pt x="77" y="6"/>
                          </a:lnTo>
                          <a:lnTo>
                            <a:pt x="99" y="16"/>
                          </a:lnTo>
                          <a:lnTo>
                            <a:pt x="118" y="30"/>
                          </a:lnTo>
                          <a:lnTo>
                            <a:pt x="127" y="44"/>
                          </a:lnTo>
                          <a:lnTo>
                            <a:pt x="98" y="28"/>
                          </a:lnTo>
                          <a:lnTo>
                            <a:pt x="75" y="18"/>
                          </a:lnTo>
                          <a:lnTo>
                            <a:pt x="41" y="11"/>
                          </a:lnTo>
                          <a:lnTo>
                            <a:pt x="0" y="11"/>
                          </a:lnTo>
                          <a:close/>
                        </a:path>
                      </a:pathLst>
                    </a:custGeom>
                    <a:solidFill>
                      <a:srgbClr val="C06000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  <p:grpSp>
            <p:nvGrpSpPr>
              <p:cNvPr id="7186" name="Group 48"/>
              <p:cNvGrpSpPr>
                <a:grpSpLocks/>
              </p:cNvGrpSpPr>
              <p:nvPr/>
            </p:nvGrpSpPr>
            <p:grpSpPr bwMode="auto">
              <a:xfrm>
                <a:off x="-512" y="1999"/>
                <a:ext cx="478" cy="831"/>
                <a:chOff x="-512" y="1999"/>
                <a:chExt cx="478" cy="831"/>
              </a:xfrm>
            </p:grpSpPr>
            <p:grpSp>
              <p:nvGrpSpPr>
                <p:cNvPr id="7205" name="Group 49"/>
                <p:cNvGrpSpPr>
                  <a:grpSpLocks/>
                </p:cNvGrpSpPr>
                <p:nvPr/>
              </p:nvGrpSpPr>
              <p:grpSpPr bwMode="auto">
                <a:xfrm>
                  <a:off x="-512" y="2681"/>
                  <a:ext cx="478" cy="149"/>
                  <a:chOff x="-512" y="2681"/>
                  <a:chExt cx="478" cy="149"/>
                </a:xfrm>
              </p:grpSpPr>
              <p:sp>
                <p:nvSpPr>
                  <p:cNvPr id="7207" name="Freeform 50"/>
                  <p:cNvSpPr>
                    <a:spLocks/>
                  </p:cNvSpPr>
                  <p:nvPr/>
                </p:nvSpPr>
                <p:spPr bwMode="auto">
                  <a:xfrm>
                    <a:off x="-512" y="2689"/>
                    <a:ext cx="232" cy="100"/>
                  </a:xfrm>
                  <a:custGeom>
                    <a:avLst/>
                    <a:gdLst>
                      <a:gd name="T0" fmla="*/ 0 w 695"/>
                      <a:gd name="T1" fmla="*/ 0 h 300"/>
                      <a:gd name="T2" fmla="*/ 0 w 695"/>
                      <a:gd name="T3" fmla="*/ 0 h 300"/>
                      <a:gd name="T4" fmla="*/ 0 w 695"/>
                      <a:gd name="T5" fmla="*/ 0 h 300"/>
                      <a:gd name="T6" fmla="*/ 0 w 695"/>
                      <a:gd name="T7" fmla="*/ 0 h 300"/>
                      <a:gd name="T8" fmla="*/ 0 w 695"/>
                      <a:gd name="T9" fmla="*/ 0 h 300"/>
                      <a:gd name="T10" fmla="*/ 0 w 695"/>
                      <a:gd name="T11" fmla="*/ 0 h 300"/>
                      <a:gd name="T12" fmla="*/ 0 w 695"/>
                      <a:gd name="T13" fmla="*/ 0 h 300"/>
                      <a:gd name="T14" fmla="*/ 0 w 695"/>
                      <a:gd name="T15" fmla="*/ 0 h 300"/>
                      <a:gd name="T16" fmla="*/ 0 w 695"/>
                      <a:gd name="T17" fmla="*/ 0 h 300"/>
                      <a:gd name="T18" fmla="*/ 0 w 695"/>
                      <a:gd name="T19" fmla="*/ 0 h 300"/>
                      <a:gd name="T20" fmla="*/ 0 w 695"/>
                      <a:gd name="T21" fmla="*/ 0 h 300"/>
                      <a:gd name="T22" fmla="*/ 0 w 695"/>
                      <a:gd name="T23" fmla="*/ 0 h 300"/>
                      <a:gd name="T24" fmla="*/ 0 w 695"/>
                      <a:gd name="T25" fmla="*/ 0 h 300"/>
                      <a:gd name="T26" fmla="*/ 0 w 695"/>
                      <a:gd name="T27" fmla="*/ 0 h 300"/>
                      <a:gd name="T28" fmla="*/ 0 w 695"/>
                      <a:gd name="T29" fmla="*/ 0 h 300"/>
                      <a:gd name="T30" fmla="*/ 0 w 695"/>
                      <a:gd name="T31" fmla="*/ 0 h 300"/>
                      <a:gd name="T32" fmla="*/ 0 w 695"/>
                      <a:gd name="T33" fmla="*/ 0 h 300"/>
                      <a:gd name="T34" fmla="*/ 0 w 695"/>
                      <a:gd name="T35" fmla="*/ 0 h 300"/>
                      <a:gd name="T36" fmla="*/ 0 w 695"/>
                      <a:gd name="T37" fmla="*/ 0 h 300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695" h="300">
                        <a:moveTo>
                          <a:pt x="398" y="0"/>
                        </a:moveTo>
                        <a:lnTo>
                          <a:pt x="242" y="84"/>
                        </a:lnTo>
                        <a:lnTo>
                          <a:pt x="125" y="116"/>
                        </a:lnTo>
                        <a:lnTo>
                          <a:pt x="29" y="144"/>
                        </a:lnTo>
                        <a:lnTo>
                          <a:pt x="3" y="168"/>
                        </a:lnTo>
                        <a:lnTo>
                          <a:pt x="0" y="220"/>
                        </a:lnTo>
                        <a:lnTo>
                          <a:pt x="8" y="254"/>
                        </a:lnTo>
                        <a:lnTo>
                          <a:pt x="36" y="282"/>
                        </a:lnTo>
                        <a:lnTo>
                          <a:pt x="92" y="300"/>
                        </a:lnTo>
                        <a:lnTo>
                          <a:pt x="168" y="300"/>
                        </a:lnTo>
                        <a:lnTo>
                          <a:pt x="341" y="282"/>
                        </a:lnTo>
                        <a:lnTo>
                          <a:pt x="424" y="260"/>
                        </a:lnTo>
                        <a:lnTo>
                          <a:pt x="483" y="263"/>
                        </a:lnTo>
                        <a:lnTo>
                          <a:pt x="608" y="266"/>
                        </a:lnTo>
                        <a:lnTo>
                          <a:pt x="647" y="260"/>
                        </a:lnTo>
                        <a:lnTo>
                          <a:pt x="675" y="248"/>
                        </a:lnTo>
                        <a:lnTo>
                          <a:pt x="693" y="226"/>
                        </a:lnTo>
                        <a:lnTo>
                          <a:pt x="695" y="60"/>
                        </a:lnTo>
                        <a:lnTo>
                          <a:pt x="398" y="0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8" name="Freeform 51"/>
                  <p:cNvSpPr>
                    <a:spLocks/>
                  </p:cNvSpPr>
                  <p:nvPr/>
                </p:nvSpPr>
                <p:spPr bwMode="auto">
                  <a:xfrm>
                    <a:off x="-203" y="2681"/>
                    <a:ext cx="169" cy="149"/>
                  </a:xfrm>
                  <a:custGeom>
                    <a:avLst/>
                    <a:gdLst>
                      <a:gd name="T0" fmla="*/ 0 w 507"/>
                      <a:gd name="T1" fmla="*/ 0 h 447"/>
                      <a:gd name="T2" fmla="*/ 0 w 507"/>
                      <a:gd name="T3" fmla="*/ 0 h 447"/>
                      <a:gd name="T4" fmla="*/ 0 w 507"/>
                      <a:gd name="T5" fmla="*/ 0 h 447"/>
                      <a:gd name="T6" fmla="*/ 0 w 507"/>
                      <a:gd name="T7" fmla="*/ 0 h 447"/>
                      <a:gd name="T8" fmla="*/ 0 w 507"/>
                      <a:gd name="T9" fmla="*/ 0 h 447"/>
                      <a:gd name="T10" fmla="*/ 0 w 507"/>
                      <a:gd name="T11" fmla="*/ 0 h 447"/>
                      <a:gd name="T12" fmla="*/ 0 w 507"/>
                      <a:gd name="T13" fmla="*/ 0 h 447"/>
                      <a:gd name="T14" fmla="*/ 0 w 507"/>
                      <a:gd name="T15" fmla="*/ 0 h 447"/>
                      <a:gd name="T16" fmla="*/ 0 w 507"/>
                      <a:gd name="T17" fmla="*/ 0 h 447"/>
                      <a:gd name="T18" fmla="*/ 0 w 507"/>
                      <a:gd name="T19" fmla="*/ 0 h 447"/>
                      <a:gd name="T20" fmla="*/ 0 w 507"/>
                      <a:gd name="T21" fmla="*/ 0 h 447"/>
                      <a:gd name="T22" fmla="*/ 0 w 507"/>
                      <a:gd name="T23" fmla="*/ 0 h 447"/>
                      <a:gd name="T24" fmla="*/ 0 w 507"/>
                      <a:gd name="T25" fmla="*/ 0 h 447"/>
                      <a:gd name="T26" fmla="*/ 0 w 507"/>
                      <a:gd name="T27" fmla="*/ 0 h 447"/>
                      <a:gd name="T28" fmla="*/ 0 w 507"/>
                      <a:gd name="T29" fmla="*/ 0 h 447"/>
                      <a:gd name="T30" fmla="*/ 0 w 507"/>
                      <a:gd name="T31" fmla="*/ 0 h 447"/>
                      <a:gd name="T32" fmla="*/ 0 w 507"/>
                      <a:gd name="T33" fmla="*/ 0 h 447"/>
                      <a:gd name="T34" fmla="*/ 0 w 507"/>
                      <a:gd name="T35" fmla="*/ 0 h 447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507" h="447">
                        <a:moveTo>
                          <a:pt x="289" y="47"/>
                        </a:moveTo>
                        <a:lnTo>
                          <a:pt x="364" y="165"/>
                        </a:lnTo>
                        <a:lnTo>
                          <a:pt x="455" y="264"/>
                        </a:lnTo>
                        <a:lnTo>
                          <a:pt x="497" y="301"/>
                        </a:lnTo>
                        <a:lnTo>
                          <a:pt x="507" y="331"/>
                        </a:lnTo>
                        <a:lnTo>
                          <a:pt x="507" y="375"/>
                        </a:lnTo>
                        <a:lnTo>
                          <a:pt x="489" y="413"/>
                        </a:lnTo>
                        <a:lnTo>
                          <a:pt x="436" y="439"/>
                        </a:lnTo>
                        <a:lnTo>
                          <a:pt x="380" y="447"/>
                        </a:lnTo>
                        <a:lnTo>
                          <a:pt x="289" y="447"/>
                        </a:lnTo>
                        <a:lnTo>
                          <a:pt x="236" y="421"/>
                        </a:lnTo>
                        <a:lnTo>
                          <a:pt x="183" y="386"/>
                        </a:lnTo>
                        <a:lnTo>
                          <a:pt x="121" y="310"/>
                        </a:lnTo>
                        <a:lnTo>
                          <a:pt x="83" y="269"/>
                        </a:lnTo>
                        <a:lnTo>
                          <a:pt x="3" y="206"/>
                        </a:lnTo>
                        <a:lnTo>
                          <a:pt x="0" y="79"/>
                        </a:lnTo>
                        <a:lnTo>
                          <a:pt x="14" y="0"/>
                        </a:lnTo>
                        <a:lnTo>
                          <a:pt x="289" y="47"/>
                        </a:lnTo>
                        <a:close/>
                      </a:path>
                    </a:pathLst>
                  </a:custGeom>
                  <a:solidFill>
                    <a:srgbClr val="603000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06" name="Freeform 52"/>
                <p:cNvSpPr>
                  <a:spLocks/>
                </p:cNvSpPr>
                <p:nvPr/>
              </p:nvSpPr>
              <p:spPr bwMode="auto">
                <a:xfrm>
                  <a:off x="-424" y="1999"/>
                  <a:ext cx="330" cy="735"/>
                </a:xfrm>
                <a:custGeom>
                  <a:avLst/>
                  <a:gdLst>
                    <a:gd name="T0" fmla="*/ 0 w 990"/>
                    <a:gd name="T1" fmla="*/ 0 h 2207"/>
                    <a:gd name="T2" fmla="*/ 0 w 990"/>
                    <a:gd name="T3" fmla="*/ 0 h 2207"/>
                    <a:gd name="T4" fmla="*/ 0 w 990"/>
                    <a:gd name="T5" fmla="*/ 0 h 2207"/>
                    <a:gd name="T6" fmla="*/ 0 w 990"/>
                    <a:gd name="T7" fmla="*/ 0 h 2207"/>
                    <a:gd name="T8" fmla="*/ 0 w 990"/>
                    <a:gd name="T9" fmla="*/ 0 h 2207"/>
                    <a:gd name="T10" fmla="*/ 0 w 990"/>
                    <a:gd name="T11" fmla="*/ 0 h 2207"/>
                    <a:gd name="T12" fmla="*/ 0 w 990"/>
                    <a:gd name="T13" fmla="*/ 0 h 2207"/>
                    <a:gd name="T14" fmla="*/ 0 w 990"/>
                    <a:gd name="T15" fmla="*/ 0 h 2207"/>
                    <a:gd name="T16" fmla="*/ 0 w 990"/>
                    <a:gd name="T17" fmla="*/ 0 h 2207"/>
                    <a:gd name="T18" fmla="*/ 0 w 990"/>
                    <a:gd name="T19" fmla="*/ 0 h 2207"/>
                    <a:gd name="T20" fmla="*/ 0 w 990"/>
                    <a:gd name="T21" fmla="*/ 0 h 2207"/>
                    <a:gd name="T22" fmla="*/ 0 w 990"/>
                    <a:gd name="T23" fmla="*/ 0 h 2207"/>
                    <a:gd name="T24" fmla="*/ 0 w 990"/>
                    <a:gd name="T25" fmla="*/ 0 h 2207"/>
                    <a:gd name="T26" fmla="*/ 0 w 990"/>
                    <a:gd name="T27" fmla="*/ 0 h 2207"/>
                    <a:gd name="T28" fmla="*/ 0 w 990"/>
                    <a:gd name="T29" fmla="*/ 0 h 2207"/>
                    <a:gd name="T30" fmla="*/ 0 w 990"/>
                    <a:gd name="T31" fmla="*/ 0 h 2207"/>
                    <a:gd name="T32" fmla="*/ 0 w 990"/>
                    <a:gd name="T33" fmla="*/ 0 h 2207"/>
                    <a:gd name="T34" fmla="*/ 0 w 990"/>
                    <a:gd name="T35" fmla="*/ 0 h 2207"/>
                    <a:gd name="T36" fmla="*/ 0 w 990"/>
                    <a:gd name="T37" fmla="*/ 0 h 2207"/>
                    <a:gd name="T38" fmla="*/ 0 w 990"/>
                    <a:gd name="T39" fmla="*/ 0 h 2207"/>
                    <a:gd name="T40" fmla="*/ 0 w 990"/>
                    <a:gd name="T41" fmla="*/ 0 h 2207"/>
                    <a:gd name="T42" fmla="*/ 0 w 990"/>
                    <a:gd name="T43" fmla="*/ 0 h 2207"/>
                    <a:gd name="T44" fmla="*/ 0 w 990"/>
                    <a:gd name="T45" fmla="*/ 0 h 2207"/>
                    <a:gd name="T46" fmla="*/ 0 w 990"/>
                    <a:gd name="T47" fmla="*/ 0 h 2207"/>
                    <a:gd name="T48" fmla="*/ 0 w 990"/>
                    <a:gd name="T49" fmla="*/ 0 h 2207"/>
                    <a:gd name="T50" fmla="*/ 0 w 990"/>
                    <a:gd name="T51" fmla="*/ 0 h 2207"/>
                    <a:gd name="T52" fmla="*/ 0 w 990"/>
                    <a:gd name="T53" fmla="*/ 0 h 2207"/>
                    <a:gd name="T54" fmla="*/ 0 w 990"/>
                    <a:gd name="T55" fmla="*/ 0 h 2207"/>
                    <a:gd name="T56" fmla="*/ 0 w 990"/>
                    <a:gd name="T57" fmla="*/ 0 h 2207"/>
                    <a:gd name="T58" fmla="*/ 0 w 990"/>
                    <a:gd name="T59" fmla="*/ 0 h 2207"/>
                    <a:gd name="T60" fmla="*/ 0 w 990"/>
                    <a:gd name="T61" fmla="*/ 0 h 2207"/>
                    <a:gd name="T62" fmla="*/ 0 w 990"/>
                    <a:gd name="T63" fmla="*/ 0 h 2207"/>
                    <a:gd name="T64" fmla="*/ 0 w 990"/>
                    <a:gd name="T65" fmla="*/ 0 h 2207"/>
                    <a:gd name="T66" fmla="*/ 0 w 990"/>
                    <a:gd name="T67" fmla="*/ 0 h 2207"/>
                    <a:gd name="T68" fmla="*/ 0 w 990"/>
                    <a:gd name="T69" fmla="*/ 0 h 2207"/>
                    <a:gd name="T70" fmla="*/ 0 w 990"/>
                    <a:gd name="T71" fmla="*/ 0 h 2207"/>
                    <a:gd name="T72" fmla="*/ 0 w 990"/>
                    <a:gd name="T73" fmla="*/ 0 h 2207"/>
                    <a:gd name="T74" fmla="*/ 0 w 990"/>
                    <a:gd name="T75" fmla="*/ 0 h 2207"/>
                    <a:gd name="T76" fmla="*/ 0 w 990"/>
                    <a:gd name="T77" fmla="*/ 0 h 2207"/>
                    <a:gd name="T78" fmla="*/ 0 w 990"/>
                    <a:gd name="T79" fmla="*/ 0 h 2207"/>
                    <a:gd name="T80" fmla="*/ 0 w 990"/>
                    <a:gd name="T81" fmla="*/ 0 h 2207"/>
                    <a:gd name="T82" fmla="*/ 0 w 990"/>
                    <a:gd name="T83" fmla="*/ 0 h 2207"/>
                    <a:gd name="T84" fmla="*/ 0 w 990"/>
                    <a:gd name="T85" fmla="*/ 0 h 2207"/>
                    <a:gd name="T86" fmla="*/ 0 w 990"/>
                    <a:gd name="T87" fmla="*/ 0 h 2207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990" h="2207">
                      <a:moveTo>
                        <a:pt x="124" y="13"/>
                      </a:moveTo>
                      <a:lnTo>
                        <a:pt x="43" y="532"/>
                      </a:lnTo>
                      <a:lnTo>
                        <a:pt x="27" y="736"/>
                      </a:lnTo>
                      <a:lnTo>
                        <a:pt x="13" y="946"/>
                      </a:lnTo>
                      <a:lnTo>
                        <a:pt x="13" y="1138"/>
                      </a:lnTo>
                      <a:lnTo>
                        <a:pt x="0" y="1291"/>
                      </a:lnTo>
                      <a:lnTo>
                        <a:pt x="9" y="1359"/>
                      </a:lnTo>
                      <a:lnTo>
                        <a:pt x="68" y="1658"/>
                      </a:lnTo>
                      <a:lnTo>
                        <a:pt x="68" y="1931"/>
                      </a:lnTo>
                      <a:lnTo>
                        <a:pt x="77" y="2066"/>
                      </a:lnTo>
                      <a:lnTo>
                        <a:pt x="135" y="2105"/>
                      </a:lnTo>
                      <a:lnTo>
                        <a:pt x="210" y="2124"/>
                      </a:lnTo>
                      <a:lnTo>
                        <a:pt x="276" y="2132"/>
                      </a:lnTo>
                      <a:lnTo>
                        <a:pt x="361" y="2143"/>
                      </a:lnTo>
                      <a:lnTo>
                        <a:pt x="443" y="2150"/>
                      </a:lnTo>
                      <a:lnTo>
                        <a:pt x="444" y="2057"/>
                      </a:lnTo>
                      <a:lnTo>
                        <a:pt x="399" y="1614"/>
                      </a:lnTo>
                      <a:lnTo>
                        <a:pt x="365" y="1369"/>
                      </a:lnTo>
                      <a:lnTo>
                        <a:pt x="361" y="1259"/>
                      </a:lnTo>
                      <a:lnTo>
                        <a:pt x="381" y="974"/>
                      </a:lnTo>
                      <a:lnTo>
                        <a:pt x="417" y="600"/>
                      </a:lnTo>
                      <a:lnTo>
                        <a:pt x="467" y="958"/>
                      </a:lnTo>
                      <a:lnTo>
                        <a:pt x="535" y="1352"/>
                      </a:lnTo>
                      <a:lnTo>
                        <a:pt x="569" y="1607"/>
                      </a:lnTo>
                      <a:lnTo>
                        <a:pt x="644" y="2165"/>
                      </a:lnTo>
                      <a:lnTo>
                        <a:pt x="692" y="2185"/>
                      </a:lnTo>
                      <a:lnTo>
                        <a:pt x="744" y="2202"/>
                      </a:lnTo>
                      <a:lnTo>
                        <a:pt x="810" y="2207"/>
                      </a:lnTo>
                      <a:lnTo>
                        <a:pt x="885" y="2207"/>
                      </a:lnTo>
                      <a:lnTo>
                        <a:pt x="960" y="2165"/>
                      </a:lnTo>
                      <a:lnTo>
                        <a:pt x="990" y="2127"/>
                      </a:lnTo>
                      <a:lnTo>
                        <a:pt x="985" y="2038"/>
                      </a:lnTo>
                      <a:lnTo>
                        <a:pt x="954" y="1765"/>
                      </a:lnTo>
                      <a:lnTo>
                        <a:pt x="916" y="1457"/>
                      </a:lnTo>
                      <a:lnTo>
                        <a:pt x="875" y="1078"/>
                      </a:lnTo>
                      <a:lnTo>
                        <a:pt x="836" y="738"/>
                      </a:lnTo>
                      <a:lnTo>
                        <a:pt x="836" y="528"/>
                      </a:lnTo>
                      <a:lnTo>
                        <a:pt x="866" y="347"/>
                      </a:lnTo>
                      <a:lnTo>
                        <a:pt x="836" y="121"/>
                      </a:lnTo>
                      <a:lnTo>
                        <a:pt x="820" y="0"/>
                      </a:lnTo>
                      <a:lnTo>
                        <a:pt x="580" y="60"/>
                      </a:lnTo>
                      <a:lnTo>
                        <a:pt x="399" y="91"/>
                      </a:lnTo>
                      <a:lnTo>
                        <a:pt x="248" y="60"/>
                      </a:lnTo>
                      <a:lnTo>
                        <a:pt x="124" y="13"/>
                      </a:lnTo>
                      <a:close/>
                    </a:path>
                  </a:pathLst>
                </a:custGeom>
                <a:solidFill>
                  <a:srgbClr val="20202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187" name="Group 53"/>
              <p:cNvGrpSpPr>
                <a:grpSpLocks/>
              </p:cNvGrpSpPr>
              <p:nvPr/>
            </p:nvGrpSpPr>
            <p:grpSpPr bwMode="auto">
              <a:xfrm>
                <a:off x="-264" y="1574"/>
                <a:ext cx="256" cy="649"/>
                <a:chOff x="-264" y="1574"/>
                <a:chExt cx="256" cy="649"/>
              </a:xfrm>
            </p:grpSpPr>
            <p:sp>
              <p:nvSpPr>
                <p:cNvPr id="7198" name="Freeform 54"/>
                <p:cNvSpPr>
                  <a:spLocks/>
                </p:cNvSpPr>
                <p:nvPr/>
              </p:nvSpPr>
              <p:spPr bwMode="auto">
                <a:xfrm>
                  <a:off x="-264" y="1577"/>
                  <a:ext cx="216" cy="646"/>
                </a:xfrm>
                <a:custGeom>
                  <a:avLst/>
                  <a:gdLst>
                    <a:gd name="T0" fmla="*/ 0 w 646"/>
                    <a:gd name="T1" fmla="*/ 0 h 1937"/>
                    <a:gd name="T2" fmla="*/ 0 w 646"/>
                    <a:gd name="T3" fmla="*/ 0 h 1937"/>
                    <a:gd name="T4" fmla="*/ 0 w 646"/>
                    <a:gd name="T5" fmla="*/ 0 h 1937"/>
                    <a:gd name="T6" fmla="*/ 0 w 646"/>
                    <a:gd name="T7" fmla="*/ 0 h 1937"/>
                    <a:gd name="T8" fmla="*/ 0 w 646"/>
                    <a:gd name="T9" fmla="*/ 0 h 1937"/>
                    <a:gd name="T10" fmla="*/ 0 w 646"/>
                    <a:gd name="T11" fmla="*/ 0 h 1937"/>
                    <a:gd name="T12" fmla="*/ 0 w 646"/>
                    <a:gd name="T13" fmla="*/ 0 h 1937"/>
                    <a:gd name="T14" fmla="*/ 0 w 646"/>
                    <a:gd name="T15" fmla="*/ 0 h 1937"/>
                    <a:gd name="T16" fmla="*/ 0 w 646"/>
                    <a:gd name="T17" fmla="*/ 0 h 1937"/>
                    <a:gd name="T18" fmla="*/ 0 w 646"/>
                    <a:gd name="T19" fmla="*/ 0 h 1937"/>
                    <a:gd name="T20" fmla="*/ 0 w 646"/>
                    <a:gd name="T21" fmla="*/ 0 h 1937"/>
                    <a:gd name="T22" fmla="*/ 0 w 646"/>
                    <a:gd name="T23" fmla="*/ 0 h 1937"/>
                    <a:gd name="T24" fmla="*/ 0 w 646"/>
                    <a:gd name="T25" fmla="*/ 0 h 1937"/>
                    <a:gd name="T26" fmla="*/ 0 w 646"/>
                    <a:gd name="T27" fmla="*/ 0 h 1937"/>
                    <a:gd name="T28" fmla="*/ 0 w 646"/>
                    <a:gd name="T29" fmla="*/ 0 h 1937"/>
                    <a:gd name="T30" fmla="*/ 0 w 646"/>
                    <a:gd name="T31" fmla="*/ 0 h 1937"/>
                    <a:gd name="T32" fmla="*/ 0 w 646"/>
                    <a:gd name="T33" fmla="*/ 0 h 1937"/>
                    <a:gd name="T34" fmla="*/ 0 w 646"/>
                    <a:gd name="T35" fmla="*/ 0 h 1937"/>
                    <a:gd name="T36" fmla="*/ 0 w 646"/>
                    <a:gd name="T37" fmla="*/ 0 h 1937"/>
                    <a:gd name="T38" fmla="*/ 0 w 646"/>
                    <a:gd name="T39" fmla="*/ 0 h 1937"/>
                    <a:gd name="T40" fmla="*/ 0 w 646"/>
                    <a:gd name="T41" fmla="*/ 0 h 1937"/>
                    <a:gd name="T42" fmla="*/ 0 w 646"/>
                    <a:gd name="T43" fmla="*/ 0 h 1937"/>
                    <a:gd name="T44" fmla="*/ 0 w 646"/>
                    <a:gd name="T45" fmla="*/ 0 h 1937"/>
                    <a:gd name="T46" fmla="*/ 0 w 646"/>
                    <a:gd name="T47" fmla="*/ 0 h 1937"/>
                    <a:gd name="T48" fmla="*/ 0 w 646"/>
                    <a:gd name="T49" fmla="*/ 0 h 1937"/>
                    <a:gd name="T50" fmla="*/ 0 w 646"/>
                    <a:gd name="T51" fmla="*/ 0 h 1937"/>
                    <a:gd name="T52" fmla="*/ 0 w 646"/>
                    <a:gd name="T53" fmla="*/ 0 h 1937"/>
                    <a:gd name="T54" fmla="*/ 0 w 646"/>
                    <a:gd name="T55" fmla="*/ 0 h 1937"/>
                    <a:gd name="T56" fmla="*/ 0 w 646"/>
                    <a:gd name="T57" fmla="*/ 0 h 1937"/>
                    <a:gd name="T58" fmla="*/ 0 w 646"/>
                    <a:gd name="T59" fmla="*/ 0 h 1937"/>
                    <a:gd name="T60" fmla="*/ 0 w 646"/>
                    <a:gd name="T61" fmla="*/ 0 h 1937"/>
                    <a:gd name="T62" fmla="*/ 0 w 646"/>
                    <a:gd name="T63" fmla="*/ 0 h 1937"/>
                    <a:gd name="T64" fmla="*/ 0 w 646"/>
                    <a:gd name="T65" fmla="*/ 0 h 1937"/>
                    <a:gd name="T66" fmla="*/ 0 w 646"/>
                    <a:gd name="T67" fmla="*/ 0 h 1937"/>
                    <a:gd name="T68" fmla="*/ 0 w 646"/>
                    <a:gd name="T69" fmla="*/ 0 h 1937"/>
                    <a:gd name="T70" fmla="*/ 0 w 646"/>
                    <a:gd name="T71" fmla="*/ 0 h 1937"/>
                    <a:gd name="T72" fmla="*/ 0 w 646"/>
                    <a:gd name="T73" fmla="*/ 0 h 1937"/>
                    <a:gd name="T74" fmla="*/ 0 w 646"/>
                    <a:gd name="T75" fmla="*/ 0 h 1937"/>
                    <a:gd name="T76" fmla="*/ 0 w 646"/>
                    <a:gd name="T77" fmla="*/ 0 h 1937"/>
                    <a:gd name="T78" fmla="*/ 0 w 646"/>
                    <a:gd name="T79" fmla="*/ 0 h 1937"/>
                    <a:gd name="T80" fmla="*/ 0 w 646"/>
                    <a:gd name="T81" fmla="*/ 0 h 1937"/>
                    <a:gd name="T82" fmla="*/ 0 w 646"/>
                    <a:gd name="T83" fmla="*/ 0 h 1937"/>
                    <a:gd name="T84" fmla="*/ 0 w 646"/>
                    <a:gd name="T85" fmla="*/ 0 h 1937"/>
                    <a:gd name="T86" fmla="*/ 0 w 646"/>
                    <a:gd name="T87" fmla="*/ 0 h 1937"/>
                    <a:gd name="T88" fmla="*/ 0 w 646"/>
                    <a:gd name="T89" fmla="*/ 0 h 1937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646" h="1937">
                      <a:moveTo>
                        <a:pt x="48" y="0"/>
                      </a:moveTo>
                      <a:lnTo>
                        <a:pt x="72" y="17"/>
                      </a:lnTo>
                      <a:lnTo>
                        <a:pt x="90" y="28"/>
                      </a:lnTo>
                      <a:lnTo>
                        <a:pt x="119" y="42"/>
                      </a:lnTo>
                      <a:lnTo>
                        <a:pt x="153" y="56"/>
                      </a:lnTo>
                      <a:lnTo>
                        <a:pt x="192" y="68"/>
                      </a:lnTo>
                      <a:lnTo>
                        <a:pt x="264" y="85"/>
                      </a:lnTo>
                      <a:lnTo>
                        <a:pt x="430" y="111"/>
                      </a:lnTo>
                      <a:lnTo>
                        <a:pt x="450" y="184"/>
                      </a:lnTo>
                      <a:lnTo>
                        <a:pt x="475" y="232"/>
                      </a:lnTo>
                      <a:lnTo>
                        <a:pt x="556" y="439"/>
                      </a:lnTo>
                      <a:lnTo>
                        <a:pt x="636" y="743"/>
                      </a:lnTo>
                      <a:lnTo>
                        <a:pt x="646" y="909"/>
                      </a:lnTo>
                      <a:lnTo>
                        <a:pt x="639" y="1064"/>
                      </a:lnTo>
                      <a:lnTo>
                        <a:pt x="627" y="1180"/>
                      </a:lnTo>
                      <a:lnTo>
                        <a:pt x="604" y="1360"/>
                      </a:lnTo>
                      <a:lnTo>
                        <a:pt x="597" y="1448"/>
                      </a:lnTo>
                      <a:lnTo>
                        <a:pt x="586" y="1539"/>
                      </a:lnTo>
                      <a:lnTo>
                        <a:pt x="586" y="1647"/>
                      </a:lnTo>
                      <a:lnTo>
                        <a:pt x="620" y="1817"/>
                      </a:lnTo>
                      <a:lnTo>
                        <a:pt x="561" y="1862"/>
                      </a:lnTo>
                      <a:lnTo>
                        <a:pt x="459" y="1910"/>
                      </a:lnTo>
                      <a:lnTo>
                        <a:pt x="372" y="1933"/>
                      </a:lnTo>
                      <a:lnTo>
                        <a:pt x="289" y="1937"/>
                      </a:lnTo>
                      <a:lnTo>
                        <a:pt x="221" y="1933"/>
                      </a:lnTo>
                      <a:lnTo>
                        <a:pt x="176" y="1925"/>
                      </a:lnTo>
                      <a:lnTo>
                        <a:pt x="139" y="1889"/>
                      </a:lnTo>
                      <a:lnTo>
                        <a:pt x="132" y="1829"/>
                      </a:lnTo>
                      <a:lnTo>
                        <a:pt x="129" y="1756"/>
                      </a:lnTo>
                      <a:lnTo>
                        <a:pt x="124" y="1655"/>
                      </a:lnTo>
                      <a:lnTo>
                        <a:pt x="113" y="1534"/>
                      </a:lnTo>
                      <a:lnTo>
                        <a:pt x="105" y="1383"/>
                      </a:lnTo>
                      <a:lnTo>
                        <a:pt x="95" y="1173"/>
                      </a:lnTo>
                      <a:lnTo>
                        <a:pt x="77" y="933"/>
                      </a:lnTo>
                      <a:lnTo>
                        <a:pt x="35" y="624"/>
                      </a:lnTo>
                      <a:lnTo>
                        <a:pt x="7" y="456"/>
                      </a:lnTo>
                      <a:lnTo>
                        <a:pt x="4" y="399"/>
                      </a:lnTo>
                      <a:lnTo>
                        <a:pt x="4" y="335"/>
                      </a:lnTo>
                      <a:lnTo>
                        <a:pt x="4" y="278"/>
                      </a:lnTo>
                      <a:lnTo>
                        <a:pt x="0" y="212"/>
                      </a:lnTo>
                      <a:lnTo>
                        <a:pt x="7" y="150"/>
                      </a:lnTo>
                      <a:lnTo>
                        <a:pt x="17" y="115"/>
                      </a:lnTo>
                      <a:lnTo>
                        <a:pt x="31" y="71"/>
                      </a:lnTo>
                      <a:lnTo>
                        <a:pt x="41" y="34"/>
                      </a:lnTo>
                      <a:lnTo>
                        <a:pt x="48" y="0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99" name="Freeform 55"/>
                <p:cNvSpPr>
                  <a:spLocks/>
                </p:cNvSpPr>
                <p:nvPr/>
              </p:nvSpPr>
              <p:spPr bwMode="auto">
                <a:xfrm>
                  <a:off x="-140" y="1779"/>
                  <a:ext cx="44" cy="249"/>
                </a:xfrm>
                <a:custGeom>
                  <a:avLst/>
                  <a:gdLst>
                    <a:gd name="T0" fmla="*/ 0 w 131"/>
                    <a:gd name="T1" fmla="*/ 0 h 747"/>
                    <a:gd name="T2" fmla="*/ 0 w 131"/>
                    <a:gd name="T3" fmla="*/ 0 h 747"/>
                    <a:gd name="T4" fmla="*/ 0 w 131"/>
                    <a:gd name="T5" fmla="*/ 0 h 747"/>
                    <a:gd name="T6" fmla="*/ 0 w 131"/>
                    <a:gd name="T7" fmla="*/ 0 h 747"/>
                    <a:gd name="T8" fmla="*/ 0 w 131"/>
                    <a:gd name="T9" fmla="*/ 0 h 747"/>
                    <a:gd name="T10" fmla="*/ 0 w 131"/>
                    <a:gd name="T11" fmla="*/ 0 h 747"/>
                    <a:gd name="T12" fmla="*/ 0 w 131"/>
                    <a:gd name="T13" fmla="*/ 0 h 747"/>
                    <a:gd name="T14" fmla="*/ 0 w 131"/>
                    <a:gd name="T15" fmla="*/ 0 h 747"/>
                    <a:gd name="T16" fmla="*/ 0 w 131"/>
                    <a:gd name="T17" fmla="*/ 0 h 747"/>
                    <a:gd name="T18" fmla="*/ 0 w 131"/>
                    <a:gd name="T19" fmla="*/ 0 h 747"/>
                    <a:gd name="T20" fmla="*/ 0 w 131"/>
                    <a:gd name="T21" fmla="*/ 0 h 7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131" h="747">
                      <a:moveTo>
                        <a:pt x="20" y="0"/>
                      </a:moveTo>
                      <a:lnTo>
                        <a:pt x="39" y="229"/>
                      </a:lnTo>
                      <a:lnTo>
                        <a:pt x="33" y="309"/>
                      </a:lnTo>
                      <a:lnTo>
                        <a:pt x="0" y="411"/>
                      </a:lnTo>
                      <a:lnTo>
                        <a:pt x="14" y="485"/>
                      </a:lnTo>
                      <a:lnTo>
                        <a:pt x="47" y="546"/>
                      </a:lnTo>
                      <a:lnTo>
                        <a:pt x="59" y="679"/>
                      </a:lnTo>
                      <a:lnTo>
                        <a:pt x="64" y="747"/>
                      </a:lnTo>
                      <a:lnTo>
                        <a:pt x="120" y="467"/>
                      </a:lnTo>
                      <a:lnTo>
                        <a:pt x="131" y="313"/>
                      </a:lnTo>
                      <a:lnTo>
                        <a:pt x="20" y="0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200" name="Group 56"/>
                <p:cNvGrpSpPr>
                  <a:grpSpLocks/>
                </p:cNvGrpSpPr>
                <p:nvPr/>
              </p:nvGrpSpPr>
              <p:grpSpPr bwMode="auto">
                <a:xfrm>
                  <a:off x="-164" y="2087"/>
                  <a:ext cx="110" cy="123"/>
                  <a:chOff x="-164" y="2087"/>
                  <a:chExt cx="110" cy="123"/>
                </a:xfrm>
              </p:grpSpPr>
              <p:sp>
                <p:nvSpPr>
                  <p:cNvPr id="7203" name="Freeform 57"/>
                  <p:cNvSpPr>
                    <a:spLocks/>
                  </p:cNvSpPr>
                  <p:nvPr/>
                </p:nvSpPr>
                <p:spPr bwMode="auto">
                  <a:xfrm>
                    <a:off x="-164" y="2101"/>
                    <a:ext cx="96" cy="109"/>
                  </a:xfrm>
                  <a:custGeom>
                    <a:avLst/>
                    <a:gdLst>
                      <a:gd name="T0" fmla="*/ 0 w 290"/>
                      <a:gd name="T1" fmla="*/ 0 h 329"/>
                      <a:gd name="T2" fmla="*/ 0 w 290"/>
                      <a:gd name="T3" fmla="*/ 0 h 329"/>
                      <a:gd name="T4" fmla="*/ 0 w 290"/>
                      <a:gd name="T5" fmla="*/ 0 h 329"/>
                      <a:gd name="T6" fmla="*/ 0 w 290"/>
                      <a:gd name="T7" fmla="*/ 0 h 329"/>
                      <a:gd name="T8" fmla="*/ 0 w 290"/>
                      <a:gd name="T9" fmla="*/ 0 h 329"/>
                      <a:gd name="T10" fmla="*/ 0 w 290"/>
                      <a:gd name="T11" fmla="*/ 0 h 329"/>
                      <a:gd name="T12" fmla="*/ 0 w 290"/>
                      <a:gd name="T13" fmla="*/ 0 h 329"/>
                      <a:gd name="T14" fmla="*/ 0 w 290"/>
                      <a:gd name="T15" fmla="*/ 0 h 329"/>
                      <a:gd name="T16" fmla="*/ 0 w 290"/>
                      <a:gd name="T17" fmla="*/ 0 h 329"/>
                      <a:gd name="T18" fmla="*/ 0 w 290"/>
                      <a:gd name="T19" fmla="*/ 0 h 329"/>
                      <a:gd name="T20" fmla="*/ 0 w 290"/>
                      <a:gd name="T21" fmla="*/ 0 h 329"/>
                      <a:gd name="T22" fmla="*/ 0 w 290"/>
                      <a:gd name="T23" fmla="*/ 0 h 329"/>
                      <a:gd name="T24" fmla="*/ 0 w 290"/>
                      <a:gd name="T25" fmla="*/ 0 h 329"/>
                      <a:gd name="T26" fmla="*/ 0 w 290"/>
                      <a:gd name="T27" fmla="*/ 0 h 329"/>
                      <a:gd name="T28" fmla="*/ 0 w 290"/>
                      <a:gd name="T29" fmla="*/ 0 h 329"/>
                      <a:gd name="T30" fmla="*/ 0 w 290"/>
                      <a:gd name="T31" fmla="*/ 0 h 329"/>
                      <a:gd name="T32" fmla="*/ 0 w 290"/>
                      <a:gd name="T33" fmla="*/ 0 h 329"/>
                      <a:gd name="T34" fmla="*/ 0 w 290"/>
                      <a:gd name="T35" fmla="*/ 0 h 329"/>
                      <a:gd name="T36" fmla="*/ 0 w 290"/>
                      <a:gd name="T37" fmla="*/ 0 h 329"/>
                      <a:gd name="T38" fmla="*/ 0 w 290"/>
                      <a:gd name="T39" fmla="*/ 0 h 329"/>
                      <a:gd name="T40" fmla="*/ 0 w 290"/>
                      <a:gd name="T41" fmla="*/ 0 h 329"/>
                      <a:gd name="T42" fmla="*/ 0 w 290"/>
                      <a:gd name="T43" fmla="*/ 0 h 329"/>
                      <a:gd name="T44" fmla="*/ 0 w 290"/>
                      <a:gd name="T45" fmla="*/ 0 h 329"/>
                      <a:gd name="T46" fmla="*/ 0 w 290"/>
                      <a:gd name="T47" fmla="*/ 0 h 329"/>
                      <a:gd name="T48" fmla="*/ 0 w 290"/>
                      <a:gd name="T49" fmla="*/ 0 h 329"/>
                      <a:gd name="T50" fmla="*/ 0 w 290"/>
                      <a:gd name="T51" fmla="*/ 0 h 329"/>
                      <a:gd name="T52" fmla="*/ 0 w 290"/>
                      <a:gd name="T53" fmla="*/ 0 h 329"/>
                      <a:gd name="T54" fmla="*/ 0 w 290"/>
                      <a:gd name="T55" fmla="*/ 0 h 329"/>
                      <a:gd name="T56" fmla="*/ 0 w 290"/>
                      <a:gd name="T57" fmla="*/ 0 h 329"/>
                      <a:gd name="T58" fmla="*/ 0 w 290"/>
                      <a:gd name="T59" fmla="*/ 0 h 329"/>
                      <a:gd name="T60" fmla="*/ 0 w 290"/>
                      <a:gd name="T61" fmla="*/ 0 h 329"/>
                      <a:gd name="T62" fmla="*/ 0 w 290"/>
                      <a:gd name="T63" fmla="*/ 0 h 329"/>
                      <a:gd name="T64" fmla="*/ 0 w 290"/>
                      <a:gd name="T65" fmla="*/ 0 h 329"/>
                      <a:gd name="T66" fmla="*/ 0 w 290"/>
                      <a:gd name="T67" fmla="*/ 0 h 329"/>
                      <a:gd name="T68" fmla="*/ 0 w 290"/>
                      <a:gd name="T69" fmla="*/ 0 h 329"/>
                      <a:gd name="T70" fmla="*/ 0 w 290"/>
                      <a:gd name="T71" fmla="*/ 0 h 329"/>
                      <a:gd name="T72" fmla="*/ 0 w 290"/>
                      <a:gd name="T73" fmla="*/ 0 h 329"/>
                      <a:gd name="T74" fmla="*/ 0 w 290"/>
                      <a:gd name="T75" fmla="*/ 0 h 329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</a:gdLst>
                    <a:ahLst/>
                    <a:cxnLst>
                      <a:cxn ang="T76">
                        <a:pos x="T0" y="T1"/>
                      </a:cxn>
                      <a:cxn ang="T77">
                        <a:pos x="T2" y="T3"/>
                      </a:cxn>
                      <a:cxn ang="T78">
                        <a:pos x="T4" y="T5"/>
                      </a:cxn>
                      <a:cxn ang="T79">
                        <a:pos x="T6" y="T7"/>
                      </a:cxn>
                      <a:cxn ang="T80">
                        <a:pos x="T8" y="T9"/>
                      </a:cxn>
                      <a:cxn ang="T81">
                        <a:pos x="T10" y="T11"/>
                      </a:cxn>
                      <a:cxn ang="T82">
                        <a:pos x="T12" y="T13"/>
                      </a:cxn>
                      <a:cxn ang="T83">
                        <a:pos x="T14" y="T15"/>
                      </a:cxn>
                      <a:cxn ang="T84">
                        <a:pos x="T16" y="T17"/>
                      </a:cxn>
                      <a:cxn ang="T85">
                        <a:pos x="T18" y="T19"/>
                      </a:cxn>
                      <a:cxn ang="T86">
                        <a:pos x="T20" y="T21"/>
                      </a:cxn>
                      <a:cxn ang="T87">
                        <a:pos x="T22" y="T23"/>
                      </a:cxn>
                      <a:cxn ang="T88">
                        <a:pos x="T24" y="T25"/>
                      </a:cxn>
                      <a:cxn ang="T89">
                        <a:pos x="T26" y="T27"/>
                      </a:cxn>
                      <a:cxn ang="T90">
                        <a:pos x="T28" y="T29"/>
                      </a:cxn>
                      <a:cxn ang="T91">
                        <a:pos x="T30" y="T31"/>
                      </a:cxn>
                      <a:cxn ang="T92">
                        <a:pos x="T32" y="T33"/>
                      </a:cxn>
                      <a:cxn ang="T93">
                        <a:pos x="T34" y="T35"/>
                      </a:cxn>
                      <a:cxn ang="T94">
                        <a:pos x="T36" y="T37"/>
                      </a:cxn>
                      <a:cxn ang="T95">
                        <a:pos x="T38" y="T39"/>
                      </a:cxn>
                      <a:cxn ang="T96">
                        <a:pos x="T40" y="T41"/>
                      </a:cxn>
                      <a:cxn ang="T97">
                        <a:pos x="T42" y="T43"/>
                      </a:cxn>
                      <a:cxn ang="T98">
                        <a:pos x="T44" y="T45"/>
                      </a:cxn>
                      <a:cxn ang="T99">
                        <a:pos x="T46" y="T47"/>
                      </a:cxn>
                      <a:cxn ang="T100">
                        <a:pos x="T48" y="T49"/>
                      </a:cxn>
                      <a:cxn ang="T101">
                        <a:pos x="T50" y="T51"/>
                      </a:cxn>
                      <a:cxn ang="T102">
                        <a:pos x="T52" y="T53"/>
                      </a:cxn>
                      <a:cxn ang="T103">
                        <a:pos x="T54" y="T55"/>
                      </a:cxn>
                      <a:cxn ang="T104">
                        <a:pos x="T56" y="T57"/>
                      </a:cxn>
                      <a:cxn ang="T105">
                        <a:pos x="T58" y="T59"/>
                      </a:cxn>
                      <a:cxn ang="T106">
                        <a:pos x="T60" y="T61"/>
                      </a:cxn>
                      <a:cxn ang="T107">
                        <a:pos x="T62" y="T63"/>
                      </a:cxn>
                      <a:cxn ang="T108">
                        <a:pos x="T64" y="T65"/>
                      </a:cxn>
                      <a:cxn ang="T109">
                        <a:pos x="T66" y="T67"/>
                      </a:cxn>
                      <a:cxn ang="T110">
                        <a:pos x="T68" y="T69"/>
                      </a:cxn>
                      <a:cxn ang="T111">
                        <a:pos x="T70" y="T71"/>
                      </a:cxn>
                      <a:cxn ang="T112">
                        <a:pos x="T72" y="T73"/>
                      </a:cxn>
                      <a:cxn ang="T113">
                        <a:pos x="T74" y="T75"/>
                      </a:cxn>
                    </a:cxnLst>
                    <a:rect l="0" t="0" r="r" b="b"/>
                    <a:pathLst>
                      <a:path w="290" h="329">
                        <a:moveTo>
                          <a:pt x="283" y="98"/>
                        </a:moveTo>
                        <a:lnTo>
                          <a:pt x="280" y="181"/>
                        </a:lnTo>
                        <a:lnTo>
                          <a:pt x="277" y="225"/>
                        </a:lnTo>
                        <a:lnTo>
                          <a:pt x="273" y="252"/>
                        </a:lnTo>
                        <a:lnTo>
                          <a:pt x="265" y="282"/>
                        </a:lnTo>
                        <a:lnTo>
                          <a:pt x="254" y="295"/>
                        </a:lnTo>
                        <a:lnTo>
                          <a:pt x="241" y="299"/>
                        </a:lnTo>
                        <a:lnTo>
                          <a:pt x="229" y="304"/>
                        </a:lnTo>
                        <a:lnTo>
                          <a:pt x="220" y="311"/>
                        </a:lnTo>
                        <a:lnTo>
                          <a:pt x="206" y="319"/>
                        </a:lnTo>
                        <a:lnTo>
                          <a:pt x="192" y="325"/>
                        </a:lnTo>
                        <a:lnTo>
                          <a:pt x="174" y="329"/>
                        </a:lnTo>
                        <a:lnTo>
                          <a:pt x="160" y="328"/>
                        </a:lnTo>
                        <a:lnTo>
                          <a:pt x="146" y="320"/>
                        </a:lnTo>
                        <a:lnTo>
                          <a:pt x="132" y="320"/>
                        </a:lnTo>
                        <a:lnTo>
                          <a:pt x="112" y="318"/>
                        </a:lnTo>
                        <a:lnTo>
                          <a:pt x="93" y="316"/>
                        </a:lnTo>
                        <a:lnTo>
                          <a:pt x="72" y="308"/>
                        </a:lnTo>
                        <a:lnTo>
                          <a:pt x="57" y="305"/>
                        </a:lnTo>
                        <a:lnTo>
                          <a:pt x="39" y="279"/>
                        </a:lnTo>
                        <a:lnTo>
                          <a:pt x="35" y="264"/>
                        </a:lnTo>
                        <a:lnTo>
                          <a:pt x="30" y="240"/>
                        </a:lnTo>
                        <a:lnTo>
                          <a:pt x="30" y="196"/>
                        </a:lnTo>
                        <a:lnTo>
                          <a:pt x="23" y="198"/>
                        </a:lnTo>
                        <a:lnTo>
                          <a:pt x="15" y="194"/>
                        </a:lnTo>
                        <a:lnTo>
                          <a:pt x="11" y="186"/>
                        </a:lnTo>
                        <a:lnTo>
                          <a:pt x="2" y="158"/>
                        </a:lnTo>
                        <a:lnTo>
                          <a:pt x="0" y="134"/>
                        </a:lnTo>
                        <a:lnTo>
                          <a:pt x="15" y="103"/>
                        </a:lnTo>
                        <a:lnTo>
                          <a:pt x="33" y="81"/>
                        </a:lnTo>
                        <a:lnTo>
                          <a:pt x="60" y="47"/>
                        </a:lnTo>
                        <a:lnTo>
                          <a:pt x="74" y="39"/>
                        </a:lnTo>
                        <a:lnTo>
                          <a:pt x="92" y="32"/>
                        </a:lnTo>
                        <a:lnTo>
                          <a:pt x="111" y="30"/>
                        </a:lnTo>
                        <a:lnTo>
                          <a:pt x="135" y="22"/>
                        </a:lnTo>
                        <a:lnTo>
                          <a:pt x="166" y="0"/>
                        </a:lnTo>
                        <a:lnTo>
                          <a:pt x="290" y="44"/>
                        </a:lnTo>
                        <a:lnTo>
                          <a:pt x="283" y="98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204" name="Freeform 58"/>
                  <p:cNvSpPr>
                    <a:spLocks/>
                  </p:cNvSpPr>
                  <p:nvPr/>
                </p:nvSpPr>
                <p:spPr bwMode="auto">
                  <a:xfrm>
                    <a:off x="-131" y="2087"/>
                    <a:ext cx="77" cy="46"/>
                  </a:xfrm>
                  <a:custGeom>
                    <a:avLst/>
                    <a:gdLst>
                      <a:gd name="T0" fmla="*/ 0 w 232"/>
                      <a:gd name="T1" fmla="*/ 0 h 138"/>
                      <a:gd name="T2" fmla="*/ 0 w 232"/>
                      <a:gd name="T3" fmla="*/ 0 h 138"/>
                      <a:gd name="T4" fmla="*/ 0 w 232"/>
                      <a:gd name="T5" fmla="*/ 0 h 138"/>
                      <a:gd name="T6" fmla="*/ 0 w 232"/>
                      <a:gd name="T7" fmla="*/ 0 h 138"/>
                      <a:gd name="T8" fmla="*/ 0 w 232"/>
                      <a:gd name="T9" fmla="*/ 0 h 138"/>
                      <a:gd name="T10" fmla="*/ 0 w 232"/>
                      <a:gd name="T11" fmla="*/ 0 h 138"/>
                      <a:gd name="T12" fmla="*/ 0 w 232"/>
                      <a:gd name="T13" fmla="*/ 0 h 138"/>
                      <a:gd name="T14" fmla="*/ 0 w 232"/>
                      <a:gd name="T15" fmla="*/ 0 h 138"/>
                      <a:gd name="T16" fmla="*/ 0 w 232"/>
                      <a:gd name="T17" fmla="*/ 0 h 138"/>
                      <a:gd name="T18" fmla="*/ 0 w 232"/>
                      <a:gd name="T19" fmla="*/ 0 h 138"/>
                      <a:gd name="T20" fmla="*/ 0 w 232"/>
                      <a:gd name="T21" fmla="*/ 0 h 138"/>
                      <a:gd name="T22" fmla="*/ 0 w 232"/>
                      <a:gd name="T23" fmla="*/ 0 h 13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32" h="138">
                        <a:moveTo>
                          <a:pt x="0" y="47"/>
                        </a:moveTo>
                        <a:lnTo>
                          <a:pt x="12" y="60"/>
                        </a:lnTo>
                        <a:lnTo>
                          <a:pt x="22" y="69"/>
                        </a:lnTo>
                        <a:lnTo>
                          <a:pt x="46" y="79"/>
                        </a:lnTo>
                        <a:lnTo>
                          <a:pt x="69" y="94"/>
                        </a:lnTo>
                        <a:lnTo>
                          <a:pt x="110" y="111"/>
                        </a:lnTo>
                        <a:lnTo>
                          <a:pt x="144" y="123"/>
                        </a:lnTo>
                        <a:lnTo>
                          <a:pt x="181" y="133"/>
                        </a:lnTo>
                        <a:lnTo>
                          <a:pt x="218" y="138"/>
                        </a:lnTo>
                        <a:lnTo>
                          <a:pt x="232" y="98"/>
                        </a:lnTo>
                        <a:lnTo>
                          <a:pt x="22" y="0"/>
                        </a:lnTo>
                        <a:lnTo>
                          <a:pt x="0" y="47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201" name="Freeform 59"/>
                <p:cNvSpPr>
                  <a:spLocks/>
                </p:cNvSpPr>
                <p:nvPr/>
              </p:nvSpPr>
              <p:spPr bwMode="auto">
                <a:xfrm>
                  <a:off x="-142" y="1614"/>
                  <a:ext cx="134" cy="506"/>
                </a:xfrm>
                <a:custGeom>
                  <a:avLst/>
                  <a:gdLst>
                    <a:gd name="T0" fmla="*/ 0 w 403"/>
                    <a:gd name="T1" fmla="*/ 0 h 1516"/>
                    <a:gd name="T2" fmla="*/ 0 w 403"/>
                    <a:gd name="T3" fmla="*/ 0 h 1516"/>
                    <a:gd name="T4" fmla="*/ 0 w 403"/>
                    <a:gd name="T5" fmla="*/ 0 h 1516"/>
                    <a:gd name="T6" fmla="*/ 0 w 403"/>
                    <a:gd name="T7" fmla="*/ 0 h 1516"/>
                    <a:gd name="T8" fmla="*/ 0 w 403"/>
                    <a:gd name="T9" fmla="*/ 0 h 1516"/>
                    <a:gd name="T10" fmla="*/ 0 w 403"/>
                    <a:gd name="T11" fmla="*/ 0 h 1516"/>
                    <a:gd name="T12" fmla="*/ 0 w 403"/>
                    <a:gd name="T13" fmla="*/ 0 h 1516"/>
                    <a:gd name="T14" fmla="*/ 0 w 403"/>
                    <a:gd name="T15" fmla="*/ 0 h 1516"/>
                    <a:gd name="T16" fmla="*/ 0 w 403"/>
                    <a:gd name="T17" fmla="*/ 0 h 1516"/>
                    <a:gd name="T18" fmla="*/ 0 w 403"/>
                    <a:gd name="T19" fmla="*/ 0 h 1516"/>
                    <a:gd name="T20" fmla="*/ 0 w 403"/>
                    <a:gd name="T21" fmla="*/ 0 h 1516"/>
                    <a:gd name="T22" fmla="*/ 0 w 403"/>
                    <a:gd name="T23" fmla="*/ 0 h 1516"/>
                    <a:gd name="T24" fmla="*/ 0 w 403"/>
                    <a:gd name="T25" fmla="*/ 0 h 1516"/>
                    <a:gd name="T26" fmla="*/ 0 w 403"/>
                    <a:gd name="T27" fmla="*/ 0 h 1516"/>
                    <a:gd name="T28" fmla="*/ 0 w 403"/>
                    <a:gd name="T29" fmla="*/ 0 h 1516"/>
                    <a:gd name="T30" fmla="*/ 0 w 403"/>
                    <a:gd name="T31" fmla="*/ 0 h 1516"/>
                    <a:gd name="T32" fmla="*/ 0 w 403"/>
                    <a:gd name="T33" fmla="*/ 0 h 1516"/>
                    <a:gd name="T34" fmla="*/ 0 w 403"/>
                    <a:gd name="T35" fmla="*/ 0 h 1516"/>
                    <a:gd name="T36" fmla="*/ 0 w 403"/>
                    <a:gd name="T37" fmla="*/ 0 h 1516"/>
                    <a:gd name="T38" fmla="*/ 0 w 403"/>
                    <a:gd name="T39" fmla="*/ 0 h 1516"/>
                    <a:gd name="T40" fmla="*/ 0 w 403"/>
                    <a:gd name="T41" fmla="*/ 0 h 1516"/>
                    <a:gd name="T42" fmla="*/ 0 w 403"/>
                    <a:gd name="T43" fmla="*/ 0 h 1516"/>
                    <a:gd name="T44" fmla="*/ 0 w 403"/>
                    <a:gd name="T45" fmla="*/ 0 h 1516"/>
                    <a:gd name="T46" fmla="*/ 0 w 403"/>
                    <a:gd name="T47" fmla="*/ 0 h 1516"/>
                    <a:gd name="T48" fmla="*/ 0 w 403"/>
                    <a:gd name="T49" fmla="*/ 0 h 1516"/>
                    <a:gd name="T50" fmla="*/ 0 w 403"/>
                    <a:gd name="T51" fmla="*/ 0 h 1516"/>
                    <a:gd name="T52" fmla="*/ 0 w 403"/>
                    <a:gd name="T53" fmla="*/ 0 h 1516"/>
                    <a:gd name="T54" fmla="*/ 0 w 403"/>
                    <a:gd name="T55" fmla="*/ 0 h 1516"/>
                    <a:gd name="T56" fmla="*/ 0 w 403"/>
                    <a:gd name="T57" fmla="*/ 0 h 151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03" h="1516">
                      <a:moveTo>
                        <a:pt x="47" y="3"/>
                      </a:moveTo>
                      <a:lnTo>
                        <a:pt x="75" y="0"/>
                      </a:lnTo>
                      <a:lnTo>
                        <a:pt x="109" y="26"/>
                      </a:lnTo>
                      <a:lnTo>
                        <a:pt x="132" y="49"/>
                      </a:lnTo>
                      <a:lnTo>
                        <a:pt x="153" y="80"/>
                      </a:lnTo>
                      <a:lnTo>
                        <a:pt x="178" y="128"/>
                      </a:lnTo>
                      <a:lnTo>
                        <a:pt x="201" y="160"/>
                      </a:lnTo>
                      <a:lnTo>
                        <a:pt x="222" y="212"/>
                      </a:lnTo>
                      <a:lnTo>
                        <a:pt x="241" y="269"/>
                      </a:lnTo>
                      <a:lnTo>
                        <a:pt x="257" y="336"/>
                      </a:lnTo>
                      <a:lnTo>
                        <a:pt x="339" y="640"/>
                      </a:lnTo>
                      <a:lnTo>
                        <a:pt x="392" y="808"/>
                      </a:lnTo>
                      <a:lnTo>
                        <a:pt x="403" y="889"/>
                      </a:lnTo>
                      <a:lnTo>
                        <a:pt x="392" y="964"/>
                      </a:lnTo>
                      <a:lnTo>
                        <a:pt x="392" y="998"/>
                      </a:lnTo>
                      <a:lnTo>
                        <a:pt x="318" y="1348"/>
                      </a:lnTo>
                      <a:lnTo>
                        <a:pt x="278" y="1516"/>
                      </a:lnTo>
                      <a:lnTo>
                        <a:pt x="213" y="1504"/>
                      </a:lnTo>
                      <a:lnTo>
                        <a:pt x="173" y="1492"/>
                      </a:lnTo>
                      <a:lnTo>
                        <a:pt x="125" y="1474"/>
                      </a:lnTo>
                      <a:lnTo>
                        <a:pt x="27" y="1426"/>
                      </a:lnTo>
                      <a:lnTo>
                        <a:pt x="130" y="964"/>
                      </a:lnTo>
                      <a:lnTo>
                        <a:pt x="137" y="802"/>
                      </a:lnTo>
                      <a:lnTo>
                        <a:pt x="29" y="484"/>
                      </a:lnTo>
                      <a:lnTo>
                        <a:pt x="2" y="303"/>
                      </a:lnTo>
                      <a:lnTo>
                        <a:pt x="0" y="219"/>
                      </a:lnTo>
                      <a:lnTo>
                        <a:pt x="12" y="152"/>
                      </a:lnTo>
                      <a:lnTo>
                        <a:pt x="26" y="68"/>
                      </a:lnTo>
                      <a:lnTo>
                        <a:pt x="47" y="3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202" name="Freeform 60"/>
                <p:cNvSpPr>
                  <a:spLocks/>
                </p:cNvSpPr>
                <p:nvPr/>
              </p:nvSpPr>
              <p:spPr bwMode="auto">
                <a:xfrm>
                  <a:off x="-263" y="1574"/>
                  <a:ext cx="57" cy="392"/>
                </a:xfrm>
                <a:custGeom>
                  <a:avLst/>
                  <a:gdLst>
                    <a:gd name="T0" fmla="*/ 0 w 171"/>
                    <a:gd name="T1" fmla="*/ 0 h 1175"/>
                    <a:gd name="T2" fmla="*/ 0 w 171"/>
                    <a:gd name="T3" fmla="*/ 0 h 1175"/>
                    <a:gd name="T4" fmla="*/ 0 w 171"/>
                    <a:gd name="T5" fmla="*/ 0 h 1175"/>
                    <a:gd name="T6" fmla="*/ 0 w 171"/>
                    <a:gd name="T7" fmla="*/ 0 h 1175"/>
                    <a:gd name="T8" fmla="*/ 0 w 171"/>
                    <a:gd name="T9" fmla="*/ 0 h 1175"/>
                    <a:gd name="T10" fmla="*/ 0 w 171"/>
                    <a:gd name="T11" fmla="*/ 0 h 1175"/>
                    <a:gd name="T12" fmla="*/ 0 w 171"/>
                    <a:gd name="T13" fmla="*/ 0 h 1175"/>
                    <a:gd name="T14" fmla="*/ 0 w 171"/>
                    <a:gd name="T15" fmla="*/ 0 h 1175"/>
                    <a:gd name="T16" fmla="*/ 0 w 171"/>
                    <a:gd name="T17" fmla="*/ 0 h 1175"/>
                    <a:gd name="T18" fmla="*/ 0 w 171"/>
                    <a:gd name="T19" fmla="*/ 0 h 1175"/>
                    <a:gd name="T20" fmla="*/ 0 w 171"/>
                    <a:gd name="T21" fmla="*/ 0 h 1175"/>
                    <a:gd name="T22" fmla="*/ 0 w 171"/>
                    <a:gd name="T23" fmla="*/ 0 h 1175"/>
                    <a:gd name="T24" fmla="*/ 0 w 171"/>
                    <a:gd name="T25" fmla="*/ 0 h 1175"/>
                    <a:gd name="T26" fmla="*/ 0 w 171"/>
                    <a:gd name="T27" fmla="*/ 0 h 1175"/>
                    <a:gd name="T28" fmla="*/ 0 w 171"/>
                    <a:gd name="T29" fmla="*/ 0 h 1175"/>
                    <a:gd name="T30" fmla="*/ 0 w 171"/>
                    <a:gd name="T31" fmla="*/ 0 h 1175"/>
                    <a:gd name="T32" fmla="*/ 0 w 171"/>
                    <a:gd name="T33" fmla="*/ 0 h 1175"/>
                    <a:gd name="T34" fmla="*/ 0 w 171"/>
                    <a:gd name="T35" fmla="*/ 0 h 1175"/>
                    <a:gd name="T36" fmla="*/ 0 w 171"/>
                    <a:gd name="T37" fmla="*/ 0 h 1175"/>
                    <a:gd name="T38" fmla="*/ 0 w 171"/>
                    <a:gd name="T39" fmla="*/ 0 h 1175"/>
                    <a:gd name="T40" fmla="*/ 0 w 171"/>
                    <a:gd name="T41" fmla="*/ 0 h 1175"/>
                    <a:gd name="T42" fmla="*/ 0 w 171"/>
                    <a:gd name="T43" fmla="*/ 0 h 1175"/>
                    <a:gd name="T44" fmla="*/ 0 w 171"/>
                    <a:gd name="T45" fmla="*/ 0 h 1175"/>
                    <a:gd name="T46" fmla="*/ 0 w 171"/>
                    <a:gd name="T47" fmla="*/ 0 h 1175"/>
                    <a:gd name="T48" fmla="*/ 0 w 171"/>
                    <a:gd name="T49" fmla="*/ 0 h 1175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</a:gdLst>
                  <a:ahLst/>
                  <a:cxnLst>
                    <a:cxn ang="T50">
                      <a:pos x="T0" y="T1"/>
                    </a:cxn>
                    <a:cxn ang="T51">
                      <a:pos x="T2" y="T3"/>
                    </a:cxn>
                    <a:cxn ang="T52">
                      <a:pos x="T4" y="T5"/>
                    </a:cxn>
                    <a:cxn ang="T53">
                      <a:pos x="T6" y="T7"/>
                    </a:cxn>
                    <a:cxn ang="T54">
                      <a:pos x="T8" y="T9"/>
                    </a:cxn>
                    <a:cxn ang="T55">
                      <a:pos x="T10" y="T11"/>
                    </a:cxn>
                    <a:cxn ang="T56">
                      <a:pos x="T12" y="T13"/>
                    </a:cxn>
                    <a:cxn ang="T57">
                      <a:pos x="T14" y="T15"/>
                    </a:cxn>
                    <a:cxn ang="T58">
                      <a:pos x="T16" y="T17"/>
                    </a:cxn>
                    <a:cxn ang="T59">
                      <a:pos x="T18" y="T19"/>
                    </a:cxn>
                    <a:cxn ang="T60">
                      <a:pos x="T20" y="T21"/>
                    </a:cxn>
                    <a:cxn ang="T61">
                      <a:pos x="T22" y="T23"/>
                    </a:cxn>
                    <a:cxn ang="T62">
                      <a:pos x="T24" y="T25"/>
                    </a:cxn>
                    <a:cxn ang="T63">
                      <a:pos x="T26" y="T27"/>
                    </a:cxn>
                    <a:cxn ang="T64">
                      <a:pos x="T28" y="T29"/>
                    </a:cxn>
                    <a:cxn ang="T65">
                      <a:pos x="T30" y="T31"/>
                    </a:cxn>
                    <a:cxn ang="T66">
                      <a:pos x="T32" y="T33"/>
                    </a:cxn>
                    <a:cxn ang="T67">
                      <a:pos x="T34" y="T35"/>
                    </a:cxn>
                    <a:cxn ang="T68">
                      <a:pos x="T36" y="T37"/>
                    </a:cxn>
                    <a:cxn ang="T69">
                      <a:pos x="T38" y="T39"/>
                    </a:cxn>
                    <a:cxn ang="T70">
                      <a:pos x="T40" y="T41"/>
                    </a:cxn>
                    <a:cxn ang="T71">
                      <a:pos x="T42" y="T43"/>
                    </a:cxn>
                    <a:cxn ang="T72">
                      <a:pos x="T44" y="T45"/>
                    </a:cxn>
                    <a:cxn ang="T73">
                      <a:pos x="T46" y="T47"/>
                    </a:cxn>
                    <a:cxn ang="T74">
                      <a:pos x="T48" y="T49"/>
                    </a:cxn>
                  </a:cxnLst>
                  <a:rect l="0" t="0" r="r" b="b"/>
                  <a:pathLst>
                    <a:path w="171" h="1175">
                      <a:moveTo>
                        <a:pt x="47" y="0"/>
                      </a:moveTo>
                      <a:lnTo>
                        <a:pt x="85" y="30"/>
                      </a:lnTo>
                      <a:lnTo>
                        <a:pt x="122" y="49"/>
                      </a:lnTo>
                      <a:lnTo>
                        <a:pt x="150" y="66"/>
                      </a:lnTo>
                      <a:lnTo>
                        <a:pt x="155" y="106"/>
                      </a:lnTo>
                      <a:lnTo>
                        <a:pt x="164" y="164"/>
                      </a:lnTo>
                      <a:lnTo>
                        <a:pt x="164" y="205"/>
                      </a:lnTo>
                      <a:lnTo>
                        <a:pt x="82" y="254"/>
                      </a:lnTo>
                      <a:lnTo>
                        <a:pt x="171" y="273"/>
                      </a:lnTo>
                      <a:lnTo>
                        <a:pt x="166" y="385"/>
                      </a:lnTo>
                      <a:lnTo>
                        <a:pt x="153" y="555"/>
                      </a:lnTo>
                      <a:lnTo>
                        <a:pt x="135" y="774"/>
                      </a:lnTo>
                      <a:lnTo>
                        <a:pt x="120" y="943"/>
                      </a:lnTo>
                      <a:lnTo>
                        <a:pt x="92" y="1175"/>
                      </a:lnTo>
                      <a:lnTo>
                        <a:pt x="70" y="912"/>
                      </a:lnTo>
                      <a:lnTo>
                        <a:pt x="47" y="753"/>
                      </a:lnTo>
                      <a:lnTo>
                        <a:pt x="19" y="538"/>
                      </a:lnTo>
                      <a:lnTo>
                        <a:pt x="7" y="459"/>
                      </a:lnTo>
                      <a:lnTo>
                        <a:pt x="3" y="399"/>
                      </a:lnTo>
                      <a:lnTo>
                        <a:pt x="0" y="301"/>
                      </a:lnTo>
                      <a:lnTo>
                        <a:pt x="3" y="214"/>
                      </a:lnTo>
                      <a:lnTo>
                        <a:pt x="4" y="188"/>
                      </a:lnTo>
                      <a:lnTo>
                        <a:pt x="8" y="157"/>
                      </a:lnTo>
                      <a:lnTo>
                        <a:pt x="28" y="83"/>
                      </a:lnTo>
                      <a:lnTo>
                        <a:pt x="47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188" name="Group 61"/>
              <p:cNvGrpSpPr>
                <a:grpSpLocks/>
              </p:cNvGrpSpPr>
              <p:nvPr/>
            </p:nvGrpSpPr>
            <p:grpSpPr bwMode="auto">
              <a:xfrm>
                <a:off x="-836" y="1586"/>
                <a:ext cx="505" cy="637"/>
                <a:chOff x="-836" y="1586"/>
                <a:chExt cx="505" cy="637"/>
              </a:xfrm>
            </p:grpSpPr>
            <p:grpSp>
              <p:nvGrpSpPr>
                <p:cNvPr id="7189" name="Group 62"/>
                <p:cNvGrpSpPr>
                  <a:grpSpLocks/>
                </p:cNvGrpSpPr>
                <p:nvPr/>
              </p:nvGrpSpPr>
              <p:grpSpPr bwMode="auto">
                <a:xfrm>
                  <a:off x="-836" y="1909"/>
                  <a:ext cx="220" cy="98"/>
                  <a:chOff x="-836" y="1909"/>
                  <a:chExt cx="220" cy="98"/>
                </a:xfrm>
              </p:grpSpPr>
              <p:sp>
                <p:nvSpPr>
                  <p:cNvPr id="7196" name="Freeform 63"/>
                  <p:cNvSpPr>
                    <a:spLocks/>
                  </p:cNvSpPr>
                  <p:nvPr/>
                </p:nvSpPr>
                <p:spPr bwMode="auto">
                  <a:xfrm>
                    <a:off x="-836" y="1909"/>
                    <a:ext cx="220" cy="98"/>
                  </a:xfrm>
                  <a:custGeom>
                    <a:avLst/>
                    <a:gdLst>
                      <a:gd name="T0" fmla="*/ 0 w 660"/>
                      <a:gd name="T1" fmla="*/ 0 h 294"/>
                      <a:gd name="T2" fmla="*/ 0 w 660"/>
                      <a:gd name="T3" fmla="*/ 0 h 294"/>
                      <a:gd name="T4" fmla="*/ 0 w 660"/>
                      <a:gd name="T5" fmla="*/ 0 h 294"/>
                      <a:gd name="T6" fmla="*/ 0 w 660"/>
                      <a:gd name="T7" fmla="*/ 0 h 294"/>
                      <a:gd name="T8" fmla="*/ 0 w 660"/>
                      <a:gd name="T9" fmla="*/ 0 h 294"/>
                      <a:gd name="T10" fmla="*/ 0 w 660"/>
                      <a:gd name="T11" fmla="*/ 0 h 294"/>
                      <a:gd name="T12" fmla="*/ 0 w 660"/>
                      <a:gd name="T13" fmla="*/ 0 h 294"/>
                      <a:gd name="T14" fmla="*/ 0 w 660"/>
                      <a:gd name="T15" fmla="*/ 0 h 294"/>
                      <a:gd name="T16" fmla="*/ 0 w 660"/>
                      <a:gd name="T17" fmla="*/ 0 h 294"/>
                      <a:gd name="T18" fmla="*/ 0 w 660"/>
                      <a:gd name="T19" fmla="*/ 0 h 294"/>
                      <a:gd name="T20" fmla="*/ 0 w 660"/>
                      <a:gd name="T21" fmla="*/ 0 h 294"/>
                      <a:gd name="T22" fmla="*/ 0 w 660"/>
                      <a:gd name="T23" fmla="*/ 0 h 294"/>
                      <a:gd name="T24" fmla="*/ 0 w 660"/>
                      <a:gd name="T25" fmla="*/ 0 h 294"/>
                      <a:gd name="T26" fmla="*/ 0 w 660"/>
                      <a:gd name="T27" fmla="*/ 0 h 294"/>
                      <a:gd name="T28" fmla="*/ 0 w 660"/>
                      <a:gd name="T29" fmla="*/ 0 h 294"/>
                      <a:gd name="T30" fmla="*/ 0 w 660"/>
                      <a:gd name="T31" fmla="*/ 0 h 294"/>
                      <a:gd name="T32" fmla="*/ 0 w 660"/>
                      <a:gd name="T33" fmla="*/ 0 h 294"/>
                      <a:gd name="T34" fmla="*/ 0 w 660"/>
                      <a:gd name="T35" fmla="*/ 0 h 294"/>
                      <a:gd name="T36" fmla="*/ 0 w 660"/>
                      <a:gd name="T37" fmla="*/ 0 h 294"/>
                      <a:gd name="T38" fmla="*/ 0 w 660"/>
                      <a:gd name="T39" fmla="*/ 0 h 294"/>
                      <a:gd name="T40" fmla="*/ 0 w 660"/>
                      <a:gd name="T41" fmla="*/ 0 h 294"/>
                      <a:gd name="T42" fmla="*/ 0 w 660"/>
                      <a:gd name="T43" fmla="*/ 0 h 294"/>
                      <a:gd name="T44" fmla="*/ 0 w 660"/>
                      <a:gd name="T45" fmla="*/ 0 h 294"/>
                      <a:gd name="T46" fmla="*/ 0 w 660"/>
                      <a:gd name="T47" fmla="*/ 0 h 294"/>
                      <a:gd name="T48" fmla="*/ 0 w 660"/>
                      <a:gd name="T49" fmla="*/ 0 h 294"/>
                      <a:gd name="T50" fmla="*/ 0 w 660"/>
                      <a:gd name="T51" fmla="*/ 0 h 294"/>
                      <a:gd name="T52" fmla="*/ 0 w 660"/>
                      <a:gd name="T53" fmla="*/ 0 h 294"/>
                      <a:gd name="T54" fmla="*/ 0 w 660"/>
                      <a:gd name="T55" fmla="*/ 0 h 294"/>
                      <a:gd name="T56" fmla="*/ 0 w 660"/>
                      <a:gd name="T57" fmla="*/ 0 h 294"/>
                      <a:gd name="T58" fmla="*/ 0 w 660"/>
                      <a:gd name="T59" fmla="*/ 0 h 294"/>
                      <a:gd name="T60" fmla="*/ 0 w 660"/>
                      <a:gd name="T61" fmla="*/ 0 h 294"/>
                      <a:gd name="T62" fmla="*/ 0 w 660"/>
                      <a:gd name="T63" fmla="*/ 0 h 294"/>
                      <a:gd name="T64" fmla="*/ 0 w 660"/>
                      <a:gd name="T65" fmla="*/ 0 h 294"/>
                      <a:gd name="T66" fmla="*/ 0 w 660"/>
                      <a:gd name="T67" fmla="*/ 0 h 294"/>
                      <a:gd name="T68" fmla="*/ 0 w 660"/>
                      <a:gd name="T69" fmla="*/ 0 h 294"/>
                      <a:gd name="T70" fmla="*/ 0 w 660"/>
                      <a:gd name="T71" fmla="*/ 0 h 294"/>
                      <a:gd name="T72" fmla="*/ 0 w 660"/>
                      <a:gd name="T73" fmla="*/ 0 h 294"/>
                      <a:gd name="T74" fmla="*/ 0 w 660"/>
                      <a:gd name="T75" fmla="*/ 0 h 294"/>
                      <a:gd name="T76" fmla="*/ 0 w 660"/>
                      <a:gd name="T77" fmla="*/ 0 h 294"/>
                      <a:gd name="T78" fmla="*/ 0 w 660"/>
                      <a:gd name="T79" fmla="*/ 0 h 294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660" h="294">
                        <a:moveTo>
                          <a:pt x="559" y="84"/>
                        </a:moveTo>
                        <a:lnTo>
                          <a:pt x="489" y="84"/>
                        </a:lnTo>
                        <a:lnTo>
                          <a:pt x="456" y="71"/>
                        </a:lnTo>
                        <a:lnTo>
                          <a:pt x="427" y="59"/>
                        </a:lnTo>
                        <a:lnTo>
                          <a:pt x="387" y="52"/>
                        </a:lnTo>
                        <a:lnTo>
                          <a:pt x="363" y="52"/>
                        </a:lnTo>
                        <a:lnTo>
                          <a:pt x="329" y="52"/>
                        </a:lnTo>
                        <a:lnTo>
                          <a:pt x="291" y="38"/>
                        </a:lnTo>
                        <a:lnTo>
                          <a:pt x="241" y="19"/>
                        </a:lnTo>
                        <a:lnTo>
                          <a:pt x="226" y="11"/>
                        </a:lnTo>
                        <a:lnTo>
                          <a:pt x="207" y="0"/>
                        </a:lnTo>
                        <a:lnTo>
                          <a:pt x="196" y="0"/>
                        </a:lnTo>
                        <a:lnTo>
                          <a:pt x="191" y="8"/>
                        </a:lnTo>
                        <a:lnTo>
                          <a:pt x="191" y="19"/>
                        </a:lnTo>
                        <a:lnTo>
                          <a:pt x="198" y="33"/>
                        </a:lnTo>
                        <a:lnTo>
                          <a:pt x="216" y="52"/>
                        </a:lnTo>
                        <a:lnTo>
                          <a:pt x="236" y="68"/>
                        </a:lnTo>
                        <a:lnTo>
                          <a:pt x="261" y="88"/>
                        </a:lnTo>
                        <a:lnTo>
                          <a:pt x="250" y="107"/>
                        </a:lnTo>
                        <a:lnTo>
                          <a:pt x="236" y="117"/>
                        </a:lnTo>
                        <a:lnTo>
                          <a:pt x="212" y="132"/>
                        </a:lnTo>
                        <a:lnTo>
                          <a:pt x="162" y="149"/>
                        </a:lnTo>
                        <a:lnTo>
                          <a:pt x="68" y="149"/>
                        </a:lnTo>
                        <a:lnTo>
                          <a:pt x="49" y="146"/>
                        </a:lnTo>
                        <a:lnTo>
                          <a:pt x="23" y="141"/>
                        </a:lnTo>
                        <a:lnTo>
                          <a:pt x="13" y="140"/>
                        </a:lnTo>
                        <a:lnTo>
                          <a:pt x="5" y="142"/>
                        </a:lnTo>
                        <a:lnTo>
                          <a:pt x="0" y="155"/>
                        </a:lnTo>
                        <a:lnTo>
                          <a:pt x="7" y="167"/>
                        </a:lnTo>
                        <a:lnTo>
                          <a:pt x="21" y="186"/>
                        </a:lnTo>
                        <a:lnTo>
                          <a:pt x="40" y="224"/>
                        </a:lnTo>
                        <a:lnTo>
                          <a:pt x="90" y="257"/>
                        </a:lnTo>
                        <a:lnTo>
                          <a:pt x="210" y="289"/>
                        </a:lnTo>
                        <a:lnTo>
                          <a:pt x="266" y="294"/>
                        </a:lnTo>
                        <a:lnTo>
                          <a:pt x="330" y="293"/>
                        </a:lnTo>
                        <a:lnTo>
                          <a:pt x="494" y="250"/>
                        </a:lnTo>
                        <a:lnTo>
                          <a:pt x="578" y="206"/>
                        </a:lnTo>
                        <a:lnTo>
                          <a:pt x="660" y="169"/>
                        </a:lnTo>
                        <a:lnTo>
                          <a:pt x="652" y="72"/>
                        </a:lnTo>
                        <a:lnTo>
                          <a:pt x="559" y="84"/>
                        </a:lnTo>
                        <a:close/>
                      </a:path>
                    </a:pathLst>
                  </a:custGeom>
                  <a:solidFill>
                    <a:srgbClr val="FFE0C0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97" name="Freeform 64"/>
                  <p:cNvSpPr>
                    <a:spLocks/>
                  </p:cNvSpPr>
                  <p:nvPr/>
                </p:nvSpPr>
                <p:spPr bwMode="auto">
                  <a:xfrm>
                    <a:off x="-674" y="1914"/>
                    <a:ext cx="36" cy="92"/>
                  </a:xfrm>
                  <a:custGeom>
                    <a:avLst/>
                    <a:gdLst>
                      <a:gd name="T0" fmla="*/ 0 w 108"/>
                      <a:gd name="T1" fmla="*/ 0 h 276"/>
                      <a:gd name="T2" fmla="*/ 0 w 108"/>
                      <a:gd name="T3" fmla="*/ 0 h 276"/>
                      <a:gd name="T4" fmla="*/ 0 w 108"/>
                      <a:gd name="T5" fmla="*/ 0 h 276"/>
                      <a:gd name="T6" fmla="*/ 0 w 108"/>
                      <a:gd name="T7" fmla="*/ 0 h 276"/>
                      <a:gd name="T8" fmla="*/ 0 w 108"/>
                      <a:gd name="T9" fmla="*/ 0 h 276"/>
                      <a:gd name="T10" fmla="*/ 0 w 108"/>
                      <a:gd name="T11" fmla="*/ 0 h 276"/>
                      <a:gd name="T12" fmla="*/ 0 w 108"/>
                      <a:gd name="T13" fmla="*/ 0 h 276"/>
                      <a:gd name="T14" fmla="*/ 0 w 108"/>
                      <a:gd name="T15" fmla="*/ 0 h 27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108" h="276">
                        <a:moveTo>
                          <a:pt x="3" y="1"/>
                        </a:moveTo>
                        <a:lnTo>
                          <a:pt x="0" y="129"/>
                        </a:lnTo>
                        <a:lnTo>
                          <a:pt x="2" y="198"/>
                        </a:lnTo>
                        <a:lnTo>
                          <a:pt x="8" y="236"/>
                        </a:lnTo>
                        <a:lnTo>
                          <a:pt x="18" y="276"/>
                        </a:lnTo>
                        <a:lnTo>
                          <a:pt x="108" y="241"/>
                        </a:lnTo>
                        <a:lnTo>
                          <a:pt x="78" y="0"/>
                        </a:lnTo>
                        <a:lnTo>
                          <a:pt x="3" y="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476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7190" name="Freeform 65"/>
                <p:cNvSpPr>
                  <a:spLocks/>
                </p:cNvSpPr>
                <p:nvPr/>
              </p:nvSpPr>
              <p:spPr bwMode="auto">
                <a:xfrm>
                  <a:off x="-664" y="1587"/>
                  <a:ext cx="333" cy="636"/>
                </a:xfrm>
                <a:custGeom>
                  <a:avLst/>
                  <a:gdLst>
                    <a:gd name="T0" fmla="*/ 0 w 997"/>
                    <a:gd name="T1" fmla="*/ 0 h 1909"/>
                    <a:gd name="T2" fmla="*/ 0 w 997"/>
                    <a:gd name="T3" fmla="*/ 0 h 1909"/>
                    <a:gd name="T4" fmla="*/ 0 w 997"/>
                    <a:gd name="T5" fmla="*/ 0 h 1909"/>
                    <a:gd name="T6" fmla="*/ 0 w 997"/>
                    <a:gd name="T7" fmla="*/ 0 h 1909"/>
                    <a:gd name="T8" fmla="*/ 0 w 997"/>
                    <a:gd name="T9" fmla="*/ 0 h 1909"/>
                    <a:gd name="T10" fmla="*/ 0 w 997"/>
                    <a:gd name="T11" fmla="*/ 0 h 1909"/>
                    <a:gd name="T12" fmla="*/ 0 w 997"/>
                    <a:gd name="T13" fmla="*/ 0 h 1909"/>
                    <a:gd name="T14" fmla="*/ 0 w 997"/>
                    <a:gd name="T15" fmla="*/ 0 h 1909"/>
                    <a:gd name="T16" fmla="*/ 0 w 997"/>
                    <a:gd name="T17" fmla="*/ 0 h 1909"/>
                    <a:gd name="T18" fmla="*/ 0 w 997"/>
                    <a:gd name="T19" fmla="*/ 0 h 1909"/>
                    <a:gd name="T20" fmla="*/ 0 w 997"/>
                    <a:gd name="T21" fmla="*/ 0 h 1909"/>
                    <a:gd name="T22" fmla="*/ 0 w 997"/>
                    <a:gd name="T23" fmla="*/ 0 h 1909"/>
                    <a:gd name="T24" fmla="*/ 0 w 997"/>
                    <a:gd name="T25" fmla="*/ 0 h 1909"/>
                    <a:gd name="T26" fmla="*/ 0 w 997"/>
                    <a:gd name="T27" fmla="*/ 0 h 1909"/>
                    <a:gd name="T28" fmla="*/ 0 w 997"/>
                    <a:gd name="T29" fmla="*/ 0 h 1909"/>
                    <a:gd name="T30" fmla="*/ 0 w 997"/>
                    <a:gd name="T31" fmla="*/ 0 h 1909"/>
                    <a:gd name="T32" fmla="*/ 0 w 997"/>
                    <a:gd name="T33" fmla="*/ 0 h 1909"/>
                    <a:gd name="T34" fmla="*/ 0 w 997"/>
                    <a:gd name="T35" fmla="*/ 0 h 1909"/>
                    <a:gd name="T36" fmla="*/ 0 w 997"/>
                    <a:gd name="T37" fmla="*/ 0 h 1909"/>
                    <a:gd name="T38" fmla="*/ 0 w 997"/>
                    <a:gd name="T39" fmla="*/ 0 h 1909"/>
                    <a:gd name="T40" fmla="*/ 0 w 997"/>
                    <a:gd name="T41" fmla="*/ 0 h 1909"/>
                    <a:gd name="T42" fmla="*/ 0 w 997"/>
                    <a:gd name="T43" fmla="*/ 0 h 1909"/>
                    <a:gd name="T44" fmla="*/ 0 w 997"/>
                    <a:gd name="T45" fmla="*/ 0 h 1909"/>
                    <a:gd name="T46" fmla="*/ 0 w 997"/>
                    <a:gd name="T47" fmla="*/ 0 h 1909"/>
                    <a:gd name="T48" fmla="*/ 0 w 997"/>
                    <a:gd name="T49" fmla="*/ 0 h 1909"/>
                    <a:gd name="T50" fmla="*/ 0 w 997"/>
                    <a:gd name="T51" fmla="*/ 0 h 1909"/>
                    <a:gd name="T52" fmla="*/ 0 w 997"/>
                    <a:gd name="T53" fmla="*/ 0 h 1909"/>
                    <a:gd name="T54" fmla="*/ 0 w 997"/>
                    <a:gd name="T55" fmla="*/ 0 h 1909"/>
                    <a:gd name="T56" fmla="*/ 0 w 997"/>
                    <a:gd name="T57" fmla="*/ 0 h 1909"/>
                    <a:gd name="T58" fmla="*/ 0 w 997"/>
                    <a:gd name="T59" fmla="*/ 0 h 1909"/>
                    <a:gd name="T60" fmla="*/ 0 w 997"/>
                    <a:gd name="T61" fmla="*/ 0 h 1909"/>
                    <a:gd name="T62" fmla="*/ 0 w 997"/>
                    <a:gd name="T63" fmla="*/ 0 h 1909"/>
                    <a:gd name="T64" fmla="*/ 0 w 997"/>
                    <a:gd name="T65" fmla="*/ 0 h 1909"/>
                    <a:gd name="T66" fmla="*/ 0 w 997"/>
                    <a:gd name="T67" fmla="*/ 0 h 1909"/>
                    <a:gd name="T68" fmla="*/ 0 w 997"/>
                    <a:gd name="T69" fmla="*/ 0 h 1909"/>
                    <a:gd name="T70" fmla="*/ 0 w 997"/>
                    <a:gd name="T71" fmla="*/ 0 h 1909"/>
                    <a:gd name="T72" fmla="*/ 0 w 997"/>
                    <a:gd name="T73" fmla="*/ 0 h 1909"/>
                    <a:gd name="T74" fmla="*/ 0 w 997"/>
                    <a:gd name="T75" fmla="*/ 0 h 1909"/>
                    <a:gd name="T76" fmla="*/ 0 w 997"/>
                    <a:gd name="T77" fmla="*/ 0 h 1909"/>
                    <a:gd name="T78" fmla="*/ 0 w 997"/>
                    <a:gd name="T79" fmla="*/ 0 h 1909"/>
                    <a:gd name="T80" fmla="*/ 0 w 997"/>
                    <a:gd name="T81" fmla="*/ 0 h 1909"/>
                    <a:gd name="T82" fmla="*/ 0 w 997"/>
                    <a:gd name="T83" fmla="*/ 0 h 1909"/>
                    <a:gd name="T84" fmla="*/ 0 w 997"/>
                    <a:gd name="T85" fmla="*/ 0 h 1909"/>
                    <a:gd name="T86" fmla="*/ 0 w 997"/>
                    <a:gd name="T87" fmla="*/ 0 h 1909"/>
                    <a:gd name="T88" fmla="*/ 0 w 997"/>
                    <a:gd name="T89" fmla="*/ 0 h 1909"/>
                    <a:gd name="T90" fmla="*/ 0 w 997"/>
                    <a:gd name="T91" fmla="*/ 0 h 1909"/>
                    <a:gd name="T92" fmla="*/ 0 w 997"/>
                    <a:gd name="T93" fmla="*/ 0 h 1909"/>
                    <a:gd name="T94" fmla="*/ 0 w 997"/>
                    <a:gd name="T95" fmla="*/ 0 h 1909"/>
                    <a:gd name="T96" fmla="*/ 0 w 997"/>
                    <a:gd name="T97" fmla="*/ 0 h 1909"/>
                    <a:gd name="T98" fmla="*/ 0 w 997"/>
                    <a:gd name="T99" fmla="*/ 0 h 1909"/>
                    <a:gd name="T100" fmla="*/ 0 w 997"/>
                    <a:gd name="T101" fmla="*/ 0 h 1909"/>
                    <a:gd name="T102" fmla="*/ 0 w 997"/>
                    <a:gd name="T103" fmla="*/ 0 h 1909"/>
                    <a:gd name="T104" fmla="*/ 0 w 997"/>
                    <a:gd name="T105" fmla="*/ 0 h 1909"/>
                    <a:gd name="T106" fmla="*/ 0 w 997"/>
                    <a:gd name="T107" fmla="*/ 0 h 1909"/>
                    <a:gd name="T108" fmla="*/ 0 w 997"/>
                    <a:gd name="T109" fmla="*/ 0 h 1909"/>
                    <a:gd name="T110" fmla="*/ 0 w 997"/>
                    <a:gd name="T111" fmla="*/ 0 h 1909"/>
                    <a:gd name="T112" fmla="*/ 0 w 997"/>
                    <a:gd name="T113" fmla="*/ 0 h 1909"/>
                    <a:gd name="T114" fmla="*/ 0 w 997"/>
                    <a:gd name="T115" fmla="*/ 0 h 1909"/>
                    <a:gd name="T116" fmla="*/ 0 w 997"/>
                    <a:gd name="T117" fmla="*/ 0 h 1909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</a:gdLst>
                  <a:ahLst/>
                  <a:cxnLst>
                    <a:cxn ang="T118">
                      <a:pos x="T0" y="T1"/>
                    </a:cxn>
                    <a:cxn ang="T119">
                      <a:pos x="T2" y="T3"/>
                    </a:cxn>
                    <a:cxn ang="T120">
                      <a:pos x="T4" y="T5"/>
                    </a:cxn>
                    <a:cxn ang="T121">
                      <a:pos x="T6" y="T7"/>
                    </a:cxn>
                    <a:cxn ang="T122">
                      <a:pos x="T8" y="T9"/>
                    </a:cxn>
                    <a:cxn ang="T123">
                      <a:pos x="T10" y="T11"/>
                    </a:cxn>
                    <a:cxn ang="T124">
                      <a:pos x="T12" y="T13"/>
                    </a:cxn>
                    <a:cxn ang="T125">
                      <a:pos x="T14" y="T15"/>
                    </a:cxn>
                    <a:cxn ang="T126">
                      <a:pos x="T16" y="T17"/>
                    </a:cxn>
                    <a:cxn ang="T127">
                      <a:pos x="T18" y="T19"/>
                    </a:cxn>
                    <a:cxn ang="T128">
                      <a:pos x="T20" y="T21"/>
                    </a:cxn>
                    <a:cxn ang="T129">
                      <a:pos x="T22" y="T23"/>
                    </a:cxn>
                    <a:cxn ang="T130">
                      <a:pos x="T24" y="T25"/>
                    </a:cxn>
                    <a:cxn ang="T131">
                      <a:pos x="T26" y="T27"/>
                    </a:cxn>
                    <a:cxn ang="T132">
                      <a:pos x="T28" y="T29"/>
                    </a:cxn>
                    <a:cxn ang="T133">
                      <a:pos x="T30" y="T31"/>
                    </a:cxn>
                    <a:cxn ang="T134">
                      <a:pos x="T32" y="T33"/>
                    </a:cxn>
                    <a:cxn ang="T135">
                      <a:pos x="T34" y="T35"/>
                    </a:cxn>
                    <a:cxn ang="T136">
                      <a:pos x="T36" y="T37"/>
                    </a:cxn>
                    <a:cxn ang="T137">
                      <a:pos x="T38" y="T39"/>
                    </a:cxn>
                    <a:cxn ang="T138">
                      <a:pos x="T40" y="T41"/>
                    </a:cxn>
                    <a:cxn ang="T139">
                      <a:pos x="T42" y="T43"/>
                    </a:cxn>
                    <a:cxn ang="T140">
                      <a:pos x="T44" y="T45"/>
                    </a:cxn>
                    <a:cxn ang="T141">
                      <a:pos x="T46" y="T47"/>
                    </a:cxn>
                    <a:cxn ang="T142">
                      <a:pos x="T48" y="T49"/>
                    </a:cxn>
                    <a:cxn ang="T143">
                      <a:pos x="T50" y="T51"/>
                    </a:cxn>
                    <a:cxn ang="T144">
                      <a:pos x="T52" y="T53"/>
                    </a:cxn>
                    <a:cxn ang="T145">
                      <a:pos x="T54" y="T55"/>
                    </a:cxn>
                    <a:cxn ang="T146">
                      <a:pos x="T56" y="T57"/>
                    </a:cxn>
                    <a:cxn ang="T147">
                      <a:pos x="T58" y="T59"/>
                    </a:cxn>
                    <a:cxn ang="T148">
                      <a:pos x="T60" y="T61"/>
                    </a:cxn>
                    <a:cxn ang="T149">
                      <a:pos x="T62" y="T63"/>
                    </a:cxn>
                    <a:cxn ang="T150">
                      <a:pos x="T64" y="T65"/>
                    </a:cxn>
                    <a:cxn ang="T151">
                      <a:pos x="T66" y="T67"/>
                    </a:cxn>
                    <a:cxn ang="T152">
                      <a:pos x="T68" y="T69"/>
                    </a:cxn>
                    <a:cxn ang="T153">
                      <a:pos x="T70" y="T71"/>
                    </a:cxn>
                    <a:cxn ang="T154">
                      <a:pos x="T72" y="T73"/>
                    </a:cxn>
                    <a:cxn ang="T155">
                      <a:pos x="T74" y="T75"/>
                    </a:cxn>
                    <a:cxn ang="T156">
                      <a:pos x="T76" y="T77"/>
                    </a:cxn>
                    <a:cxn ang="T157">
                      <a:pos x="T78" y="T79"/>
                    </a:cxn>
                    <a:cxn ang="T158">
                      <a:pos x="T80" y="T81"/>
                    </a:cxn>
                    <a:cxn ang="T159">
                      <a:pos x="T82" y="T83"/>
                    </a:cxn>
                    <a:cxn ang="T160">
                      <a:pos x="T84" y="T85"/>
                    </a:cxn>
                    <a:cxn ang="T161">
                      <a:pos x="T86" y="T87"/>
                    </a:cxn>
                    <a:cxn ang="T162">
                      <a:pos x="T88" y="T89"/>
                    </a:cxn>
                    <a:cxn ang="T163">
                      <a:pos x="T90" y="T91"/>
                    </a:cxn>
                    <a:cxn ang="T164">
                      <a:pos x="T92" y="T93"/>
                    </a:cxn>
                    <a:cxn ang="T165">
                      <a:pos x="T94" y="T95"/>
                    </a:cxn>
                    <a:cxn ang="T166">
                      <a:pos x="T96" y="T97"/>
                    </a:cxn>
                    <a:cxn ang="T167">
                      <a:pos x="T98" y="T99"/>
                    </a:cxn>
                    <a:cxn ang="T168">
                      <a:pos x="T100" y="T101"/>
                    </a:cxn>
                    <a:cxn ang="T169">
                      <a:pos x="T102" y="T103"/>
                    </a:cxn>
                    <a:cxn ang="T170">
                      <a:pos x="T104" y="T105"/>
                    </a:cxn>
                    <a:cxn ang="T171">
                      <a:pos x="T106" y="T107"/>
                    </a:cxn>
                    <a:cxn ang="T172">
                      <a:pos x="T108" y="T109"/>
                    </a:cxn>
                    <a:cxn ang="T173">
                      <a:pos x="T110" y="T111"/>
                    </a:cxn>
                    <a:cxn ang="T174">
                      <a:pos x="T112" y="T113"/>
                    </a:cxn>
                    <a:cxn ang="T175">
                      <a:pos x="T114" y="T115"/>
                    </a:cxn>
                    <a:cxn ang="T176">
                      <a:pos x="T116" y="T117"/>
                    </a:cxn>
                  </a:cxnLst>
                  <a:rect l="0" t="0" r="r" b="b"/>
                  <a:pathLst>
                    <a:path w="997" h="1909">
                      <a:moveTo>
                        <a:pt x="866" y="43"/>
                      </a:moveTo>
                      <a:lnTo>
                        <a:pt x="815" y="70"/>
                      </a:lnTo>
                      <a:lnTo>
                        <a:pt x="773" y="92"/>
                      </a:lnTo>
                      <a:lnTo>
                        <a:pt x="728" y="117"/>
                      </a:lnTo>
                      <a:lnTo>
                        <a:pt x="685" y="142"/>
                      </a:lnTo>
                      <a:lnTo>
                        <a:pt x="648" y="165"/>
                      </a:lnTo>
                      <a:lnTo>
                        <a:pt x="614" y="191"/>
                      </a:lnTo>
                      <a:lnTo>
                        <a:pt x="591" y="214"/>
                      </a:lnTo>
                      <a:lnTo>
                        <a:pt x="575" y="233"/>
                      </a:lnTo>
                      <a:lnTo>
                        <a:pt x="561" y="255"/>
                      </a:lnTo>
                      <a:lnTo>
                        <a:pt x="549" y="285"/>
                      </a:lnTo>
                      <a:lnTo>
                        <a:pt x="542" y="331"/>
                      </a:lnTo>
                      <a:lnTo>
                        <a:pt x="480" y="678"/>
                      </a:lnTo>
                      <a:lnTo>
                        <a:pt x="429" y="825"/>
                      </a:lnTo>
                      <a:lnTo>
                        <a:pt x="406" y="854"/>
                      </a:lnTo>
                      <a:lnTo>
                        <a:pt x="392" y="865"/>
                      </a:lnTo>
                      <a:lnTo>
                        <a:pt x="352" y="884"/>
                      </a:lnTo>
                      <a:lnTo>
                        <a:pt x="284" y="909"/>
                      </a:lnTo>
                      <a:lnTo>
                        <a:pt x="202" y="935"/>
                      </a:lnTo>
                      <a:lnTo>
                        <a:pt x="118" y="956"/>
                      </a:lnTo>
                      <a:lnTo>
                        <a:pt x="53" y="969"/>
                      </a:lnTo>
                      <a:lnTo>
                        <a:pt x="0" y="977"/>
                      </a:lnTo>
                      <a:lnTo>
                        <a:pt x="0" y="1032"/>
                      </a:lnTo>
                      <a:lnTo>
                        <a:pt x="0" y="1096"/>
                      </a:lnTo>
                      <a:lnTo>
                        <a:pt x="2" y="1138"/>
                      </a:lnTo>
                      <a:lnTo>
                        <a:pt x="10" y="1187"/>
                      </a:lnTo>
                      <a:lnTo>
                        <a:pt x="31" y="1265"/>
                      </a:lnTo>
                      <a:lnTo>
                        <a:pt x="134" y="1242"/>
                      </a:lnTo>
                      <a:lnTo>
                        <a:pt x="308" y="1197"/>
                      </a:lnTo>
                      <a:lnTo>
                        <a:pt x="519" y="1130"/>
                      </a:lnTo>
                      <a:lnTo>
                        <a:pt x="571" y="1100"/>
                      </a:lnTo>
                      <a:lnTo>
                        <a:pt x="624" y="1070"/>
                      </a:lnTo>
                      <a:lnTo>
                        <a:pt x="656" y="1024"/>
                      </a:lnTo>
                      <a:lnTo>
                        <a:pt x="668" y="1008"/>
                      </a:lnTo>
                      <a:lnTo>
                        <a:pt x="704" y="912"/>
                      </a:lnTo>
                      <a:lnTo>
                        <a:pt x="719" y="768"/>
                      </a:lnTo>
                      <a:lnTo>
                        <a:pt x="692" y="971"/>
                      </a:lnTo>
                      <a:lnTo>
                        <a:pt x="692" y="1051"/>
                      </a:lnTo>
                      <a:lnTo>
                        <a:pt x="682" y="1161"/>
                      </a:lnTo>
                      <a:lnTo>
                        <a:pt x="669" y="1310"/>
                      </a:lnTo>
                      <a:lnTo>
                        <a:pt x="646" y="1461"/>
                      </a:lnTo>
                      <a:lnTo>
                        <a:pt x="631" y="1638"/>
                      </a:lnTo>
                      <a:lnTo>
                        <a:pt x="616" y="1909"/>
                      </a:lnTo>
                      <a:lnTo>
                        <a:pt x="680" y="1901"/>
                      </a:lnTo>
                      <a:lnTo>
                        <a:pt x="737" y="1894"/>
                      </a:lnTo>
                      <a:lnTo>
                        <a:pt x="816" y="1868"/>
                      </a:lnTo>
                      <a:lnTo>
                        <a:pt x="865" y="1838"/>
                      </a:lnTo>
                      <a:lnTo>
                        <a:pt x="895" y="1808"/>
                      </a:lnTo>
                      <a:lnTo>
                        <a:pt x="926" y="1702"/>
                      </a:lnTo>
                      <a:lnTo>
                        <a:pt x="939" y="1506"/>
                      </a:lnTo>
                      <a:lnTo>
                        <a:pt x="955" y="1318"/>
                      </a:lnTo>
                      <a:lnTo>
                        <a:pt x="955" y="1167"/>
                      </a:lnTo>
                      <a:lnTo>
                        <a:pt x="933" y="889"/>
                      </a:lnTo>
                      <a:lnTo>
                        <a:pt x="951" y="629"/>
                      </a:lnTo>
                      <a:lnTo>
                        <a:pt x="982" y="453"/>
                      </a:lnTo>
                      <a:lnTo>
                        <a:pt x="997" y="228"/>
                      </a:lnTo>
                      <a:lnTo>
                        <a:pt x="978" y="103"/>
                      </a:lnTo>
                      <a:lnTo>
                        <a:pt x="960" y="0"/>
                      </a:lnTo>
                      <a:lnTo>
                        <a:pt x="866" y="43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91" name="Freeform 66"/>
                <p:cNvSpPr>
                  <a:spLocks/>
                </p:cNvSpPr>
                <p:nvPr/>
              </p:nvSpPr>
              <p:spPr bwMode="auto">
                <a:xfrm>
                  <a:off x="-528" y="1861"/>
                  <a:ext cx="59" cy="50"/>
                </a:xfrm>
                <a:custGeom>
                  <a:avLst/>
                  <a:gdLst>
                    <a:gd name="T0" fmla="*/ 0 w 179"/>
                    <a:gd name="T1" fmla="*/ 0 h 149"/>
                    <a:gd name="T2" fmla="*/ 0 w 179"/>
                    <a:gd name="T3" fmla="*/ 0 h 149"/>
                    <a:gd name="T4" fmla="*/ 0 w 179"/>
                    <a:gd name="T5" fmla="*/ 0 h 149"/>
                    <a:gd name="T6" fmla="*/ 0 w 179"/>
                    <a:gd name="T7" fmla="*/ 0 h 149"/>
                    <a:gd name="T8" fmla="*/ 0 w 179"/>
                    <a:gd name="T9" fmla="*/ 0 h 149"/>
                    <a:gd name="T10" fmla="*/ 0 w 179"/>
                    <a:gd name="T11" fmla="*/ 0 h 149"/>
                    <a:gd name="T12" fmla="*/ 0 w 179"/>
                    <a:gd name="T13" fmla="*/ 0 h 149"/>
                    <a:gd name="T14" fmla="*/ 0 w 179"/>
                    <a:gd name="T15" fmla="*/ 0 h 149"/>
                    <a:gd name="T16" fmla="*/ 0 w 179"/>
                    <a:gd name="T17" fmla="*/ 0 h 149"/>
                    <a:gd name="T18" fmla="*/ 0 w 179"/>
                    <a:gd name="T19" fmla="*/ 0 h 149"/>
                    <a:gd name="T20" fmla="*/ 0 w 179"/>
                    <a:gd name="T21" fmla="*/ 0 h 149"/>
                    <a:gd name="T22" fmla="*/ 0 w 179"/>
                    <a:gd name="T23" fmla="*/ 0 h 149"/>
                    <a:gd name="T24" fmla="*/ 0 w 179"/>
                    <a:gd name="T25" fmla="*/ 0 h 149"/>
                    <a:gd name="T26" fmla="*/ 0 w 179"/>
                    <a:gd name="T27" fmla="*/ 0 h 149"/>
                    <a:gd name="T28" fmla="*/ 0 w 179"/>
                    <a:gd name="T29" fmla="*/ 0 h 149"/>
                    <a:gd name="T30" fmla="*/ 0 w 179"/>
                    <a:gd name="T31" fmla="*/ 0 h 149"/>
                    <a:gd name="T32" fmla="*/ 0 w 179"/>
                    <a:gd name="T33" fmla="*/ 0 h 149"/>
                    <a:gd name="T34" fmla="*/ 0 w 179"/>
                    <a:gd name="T35" fmla="*/ 0 h 149"/>
                    <a:gd name="T36" fmla="*/ 0 w 179"/>
                    <a:gd name="T37" fmla="*/ 0 h 149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79" h="149">
                      <a:moveTo>
                        <a:pt x="23" y="1"/>
                      </a:moveTo>
                      <a:lnTo>
                        <a:pt x="34" y="0"/>
                      </a:lnTo>
                      <a:lnTo>
                        <a:pt x="45" y="1"/>
                      </a:lnTo>
                      <a:lnTo>
                        <a:pt x="58" y="3"/>
                      </a:lnTo>
                      <a:lnTo>
                        <a:pt x="77" y="13"/>
                      </a:lnTo>
                      <a:lnTo>
                        <a:pt x="179" y="83"/>
                      </a:lnTo>
                      <a:lnTo>
                        <a:pt x="78" y="31"/>
                      </a:lnTo>
                      <a:lnTo>
                        <a:pt x="54" y="23"/>
                      </a:lnTo>
                      <a:lnTo>
                        <a:pt x="38" y="22"/>
                      </a:lnTo>
                      <a:lnTo>
                        <a:pt x="24" y="22"/>
                      </a:lnTo>
                      <a:lnTo>
                        <a:pt x="42" y="42"/>
                      </a:lnTo>
                      <a:lnTo>
                        <a:pt x="55" y="56"/>
                      </a:lnTo>
                      <a:lnTo>
                        <a:pt x="63" y="71"/>
                      </a:lnTo>
                      <a:lnTo>
                        <a:pt x="86" y="149"/>
                      </a:lnTo>
                      <a:lnTo>
                        <a:pt x="52" y="76"/>
                      </a:lnTo>
                      <a:lnTo>
                        <a:pt x="37" y="56"/>
                      </a:lnTo>
                      <a:lnTo>
                        <a:pt x="18" y="37"/>
                      </a:lnTo>
                      <a:lnTo>
                        <a:pt x="0" y="30"/>
                      </a:lnTo>
                      <a:lnTo>
                        <a:pt x="23" y="1"/>
                      </a:ln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7192" name="Freeform 67"/>
                <p:cNvSpPr>
                  <a:spLocks/>
                </p:cNvSpPr>
                <p:nvPr/>
              </p:nvSpPr>
              <p:spPr bwMode="auto">
                <a:xfrm>
                  <a:off x="-397" y="1586"/>
                  <a:ext cx="65" cy="390"/>
                </a:xfrm>
                <a:custGeom>
                  <a:avLst/>
                  <a:gdLst>
                    <a:gd name="T0" fmla="*/ 0 w 194"/>
                    <a:gd name="T1" fmla="*/ 0 h 1168"/>
                    <a:gd name="T2" fmla="*/ 0 w 194"/>
                    <a:gd name="T3" fmla="*/ 0 h 1168"/>
                    <a:gd name="T4" fmla="*/ 0 w 194"/>
                    <a:gd name="T5" fmla="*/ 0 h 1168"/>
                    <a:gd name="T6" fmla="*/ 0 w 194"/>
                    <a:gd name="T7" fmla="*/ 0 h 1168"/>
                    <a:gd name="T8" fmla="*/ 0 w 194"/>
                    <a:gd name="T9" fmla="*/ 0 h 1168"/>
                    <a:gd name="T10" fmla="*/ 0 w 194"/>
                    <a:gd name="T11" fmla="*/ 0 h 1168"/>
                    <a:gd name="T12" fmla="*/ 0 w 194"/>
                    <a:gd name="T13" fmla="*/ 0 h 1168"/>
                    <a:gd name="T14" fmla="*/ 0 w 194"/>
                    <a:gd name="T15" fmla="*/ 0 h 1168"/>
                    <a:gd name="T16" fmla="*/ 0 w 194"/>
                    <a:gd name="T17" fmla="*/ 0 h 1168"/>
                    <a:gd name="T18" fmla="*/ 0 w 194"/>
                    <a:gd name="T19" fmla="*/ 0 h 1168"/>
                    <a:gd name="T20" fmla="*/ 0 w 194"/>
                    <a:gd name="T21" fmla="*/ 0 h 1168"/>
                    <a:gd name="T22" fmla="*/ 0 w 194"/>
                    <a:gd name="T23" fmla="*/ 0 h 1168"/>
                    <a:gd name="T24" fmla="*/ 0 w 194"/>
                    <a:gd name="T25" fmla="*/ 0 h 1168"/>
                    <a:gd name="T26" fmla="*/ 0 w 194"/>
                    <a:gd name="T27" fmla="*/ 0 h 1168"/>
                    <a:gd name="T28" fmla="*/ 0 w 194"/>
                    <a:gd name="T29" fmla="*/ 0 h 1168"/>
                    <a:gd name="T30" fmla="*/ 0 w 194"/>
                    <a:gd name="T31" fmla="*/ 0 h 1168"/>
                    <a:gd name="T32" fmla="*/ 0 w 194"/>
                    <a:gd name="T33" fmla="*/ 0 h 1168"/>
                    <a:gd name="T34" fmla="*/ 0 w 194"/>
                    <a:gd name="T35" fmla="*/ 0 h 1168"/>
                    <a:gd name="T36" fmla="*/ 0 w 194"/>
                    <a:gd name="T37" fmla="*/ 0 h 1168"/>
                    <a:gd name="T38" fmla="*/ 0 w 194"/>
                    <a:gd name="T39" fmla="*/ 0 h 1168"/>
                    <a:gd name="T40" fmla="*/ 0 w 194"/>
                    <a:gd name="T41" fmla="*/ 0 h 1168"/>
                    <a:gd name="T42" fmla="*/ 0 w 194"/>
                    <a:gd name="T43" fmla="*/ 0 h 1168"/>
                    <a:gd name="T44" fmla="*/ 0 w 194"/>
                    <a:gd name="T45" fmla="*/ 0 h 1168"/>
                    <a:gd name="T46" fmla="*/ 0 w 194"/>
                    <a:gd name="T47" fmla="*/ 0 h 1168"/>
                    <a:gd name="T48" fmla="*/ 0 w 194"/>
                    <a:gd name="T49" fmla="*/ 0 h 1168"/>
                    <a:gd name="T50" fmla="*/ 0 w 194"/>
                    <a:gd name="T51" fmla="*/ 0 h 1168"/>
                    <a:gd name="T52" fmla="*/ 0 w 194"/>
                    <a:gd name="T53" fmla="*/ 0 h 1168"/>
                    <a:gd name="T54" fmla="*/ 0 w 194"/>
                    <a:gd name="T55" fmla="*/ 0 h 1168"/>
                    <a:gd name="T56" fmla="*/ 0 w 194"/>
                    <a:gd name="T57" fmla="*/ 0 h 1168"/>
                    <a:gd name="T58" fmla="*/ 0 w 194"/>
                    <a:gd name="T59" fmla="*/ 0 h 1168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</a:gdLst>
                  <a:ahLst/>
                  <a:cxnLst>
                    <a:cxn ang="T60">
                      <a:pos x="T0" y="T1"/>
                    </a:cxn>
                    <a:cxn ang="T61">
                      <a:pos x="T2" y="T3"/>
                    </a:cxn>
                    <a:cxn ang="T62">
                      <a:pos x="T4" y="T5"/>
                    </a:cxn>
                    <a:cxn ang="T63">
                      <a:pos x="T6" y="T7"/>
                    </a:cxn>
                    <a:cxn ang="T64">
                      <a:pos x="T8" y="T9"/>
                    </a:cxn>
                    <a:cxn ang="T65">
                      <a:pos x="T10" y="T11"/>
                    </a:cxn>
                    <a:cxn ang="T66">
                      <a:pos x="T12" y="T13"/>
                    </a:cxn>
                    <a:cxn ang="T67">
                      <a:pos x="T14" y="T15"/>
                    </a:cxn>
                    <a:cxn ang="T68">
                      <a:pos x="T16" y="T17"/>
                    </a:cxn>
                    <a:cxn ang="T69">
                      <a:pos x="T18" y="T19"/>
                    </a:cxn>
                    <a:cxn ang="T70">
                      <a:pos x="T20" y="T21"/>
                    </a:cxn>
                    <a:cxn ang="T71">
                      <a:pos x="T22" y="T23"/>
                    </a:cxn>
                    <a:cxn ang="T72">
                      <a:pos x="T24" y="T25"/>
                    </a:cxn>
                    <a:cxn ang="T73">
                      <a:pos x="T26" y="T27"/>
                    </a:cxn>
                    <a:cxn ang="T74">
                      <a:pos x="T28" y="T29"/>
                    </a:cxn>
                    <a:cxn ang="T75">
                      <a:pos x="T30" y="T31"/>
                    </a:cxn>
                    <a:cxn ang="T76">
                      <a:pos x="T32" y="T33"/>
                    </a:cxn>
                    <a:cxn ang="T77">
                      <a:pos x="T34" y="T35"/>
                    </a:cxn>
                    <a:cxn ang="T78">
                      <a:pos x="T36" y="T37"/>
                    </a:cxn>
                    <a:cxn ang="T79">
                      <a:pos x="T38" y="T39"/>
                    </a:cxn>
                    <a:cxn ang="T80">
                      <a:pos x="T40" y="T41"/>
                    </a:cxn>
                    <a:cxn ang="T81">
                      <a:pos x="T42" y="T43"/>
                    </a:cxn>
                    <a:cxn ang="T82">
                      <a:pos x="T44" y="T45"/>
                    </a:cxn>
                    <a:cxn ang="T83">
                      <a:pos x="T46" y="T47"/>
                    </a:cxn>
                    <a:cxn ang="T84">
                      <a:pos x="T48" y="T49"/>
                    </a:cxn>
                    <a:cxn ang="T85">
                      <a:pos x="T50" y="T51"/>
                    </a:cxn>
                    <a:cxn ang="T86">
                      <a:pos x="T52" y="T53"/>
                    </a:cxn>
                    <a:cxn ang="T87">
                      <a:pos x="T54" y="T55"/>
                    </a:cxn>
                    <a:cxn ang="T88">
                      <a:pos x="T56" y="T57"/>
                    </a:cxn>
                    <a:cxn ang="T89">
                      <a:pos x="T58" y="T59"/>
                    </a:cxn>
                  </a:cxnLst>
                  <a:rect l="0" t="0" r="r" b="b"/>
                  <a:pathLst>
                    <a:path w="194" h="1168">
                      <a:moveTo>
                        <a:pt x="165" y="0"/>
                      </a:moveTo>
                      <a:lnTo>
                        <a:pt x="84" y="35"/>
                      </a:lnTo>
                      <a:lnTo>
                        <a:pt x="73" y="69"/>
                      </a:lnTo>
                      <a:lnTo>
                        <a:pt x="35" y="144"/>
                      </a:lnTo>
                      <a:lnTo>
                        <a:pt x="5" y="212"/>
                      </a:lnTo>
                      <a:lnTo>
                        <a:pt x="92" y="235"/>
                      </a:lnTo>
                      <a:lnTo>
                        <a:pt x="0" y="280"/>
                      </a:lnTo>
                      <a:lnTo>
                        <a:pt x="16" y="340"/>
                      </a:lnTo>
                      <a:lnTo>
                        <a:pt x="29" y="431"/>
                      </a:lnTo>
                      <a:lnTo>
                        <a:pt x="40" y="518"/>
                      </a:lnTo>
                      <a:lnTo>
                        <a:pt x="43" y="584"/>
                      </a:lnTo>
                      <a:lnTo>
                        <a:pt x="46" y="637"/>
                      </a:lnTo>
                      <a:lnTo>
                        <a:pt x="50" y="690"/>
                      </a:lnTo>
                      <a:lnTo>
                        <a:pt x="59" y="752"/>
                      </a:lnTo>
                      <a:lnTo>
                        <a:pt x="70" y="831"/>
                      </a:lnTo>
                      <a:lnTo>
                        <a:pt x="100" y="974"/>
                      </a:lnTo>
                      <a:lnTo>
                        <a:pt x="155" y="1168"/>
                      </a:lnTo>
                      <a:lnTo>
                        <a:pt x="156" y="986"/>
                      </a:lnTo>
                      <a:lnTo>
                        <a:pt x="160" y="854"/>
                      </a:lnTo>
                      <a:lnTo>
                        <a:pt x="163" y="755"/>
                      </a:lnTo>
                      <a:lnTo>
                        <a:pt x="175" y="635"/>
                      </a:lnTo>
                      <a:lnTo>
                        <a:pt x="182" y="552"/>
                      </a:lnTo>
                      <a:lnTo>
                        <a:pt x="186" y="431"/>
                      </a:lnTo>
                      <a:lnTo>
                        <a:pt x="190" y="358"/>
                      </a:lnTo>
                      <a:lnTo>
                        <a:pt x="190" y="290"/>
                      </a:lnTo>
                      <a:lnTo>
                        <a:pt x="194" y="221"/>
                      </a:lnTo>
                      <a:lnTo>
                        <a:pt x="190" y="146"/>
                      </a:lnTo>
                      <a:lnTo>
                        <a:pt x="178" y="100"/>
                      </a:lnTo>
                      <a:lnTo>
                        <a:pt x="165" y="25"/>
                      </a:lnTo>
                      <a:lnTo>
                        <a:pt x="165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476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193" name="Group 68"/>
                <p:cNvGrpSpPr>
                  <a:grpSpLocks/>
                </p:cNvGrpSpPr>
                <p:nvPr/>
              </p:nvGrpSpPr>
              <p:grpSpPr bwMode="auto">
                <a:xfrm>
                  <a:off x="-369" y="1974"/>
                  <a:ext cx="20" cy="109"/>
                  <a:chOff x="-369" y="1974"/>
                  <a:chExt cx="20" cy="109"/>
                </a:xfrm>
              </p:grpSpPr>
              <p:sp>
                <p:nvSpPr>
                  <p:cNvPr id="7194" name="Oval 69"/>
                  <p:cNvSpPr>
                    <a:spLocks noChangeArrowheads="1"/>
                  </p:cNvSpPr>
                  <p:nvPr/>
                </p:nvSpPr>
                <p:spPr bwMode="auto">
                  <a:xfrm>
                    <a:off x="-364" y="1974"/>
                    <a:ext cx="15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 w="4763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7195" name="Oval 70"/>
                  <p:cNvSpPr>
                    <a:spLocks noChangeArrowheads="1"/>
                  </p:cNvSpPr>
                  <p:nvPr/>
                </p:nvSpPr>
                <p:spPr bwMode="auto">
                  <a:xfrm>
                    <a:off x="-369" y="2066"/>
                    <a:ext cx="15" cy="17"/>
                  </a:xfrm>
                  <a:prstGeom prst="ellipse">
                    <a:avLst/>
                  </a:prstGeom>
                  <a:solidFill>
                    <a:srgbClr val="000000"/>
                  </a:solidFill>
                  <a:ln w="4763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75847" name="WordArt 71"/>
          <p:cNvSpPr>
            <a:spLocks noChangeArrowheads="1" noChangeShapeType="1" noTextEdit="1"/>
          </p:cNvSpPr>
          <p:nvPr/>
        </p:nvSpPr>
        <p:spPr bwMode="auto">
          <a:xfrm rot="5400000">
            <a:off x="5610225" y="3381375"/>
            <a:ext cx="5562600" cy="62865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  <a:scene3d>
              <a:camera prst="legacyObliqueTopRight"/>
              <a:lightRig rig="legacyFlat3" dir="b"/>
            </a:scene3d>
            <a:sp3d extrusionH="430200" prstMaterial="legacyMatte">
              <a:extrusionClr>
                <a:srgbClr val="66FF66"/>
              </a:extrusionClr>
            </a:sp3d>
          </a:bodyPr>
          <a:lstStyle/>
          <a:p>
            <a:pPr algn="ctr" fontAlgn="auto"/>
            <a:r>
              <a:rPr lang="ru-RU" sz="28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4D0808"/>
                    </a:gs>
                    <a:gs pos="14999">
                      <a:srgbClr val="FF0300"/>
                    </a:gs>
                    <a:gs pos="27499">
                      <a:srgbClr val="FF7A00"/>
                    </a:gs>
                    <a:gs pos="50000">
                      <a:srgbClr val="FFF200"/>
                    </a:gs>
                    <a:gs pos="72501">
                      <a:srgbClr val="FF7A00"/>
                    </a:gs>
                    <a:gs pos="85001">
                      <a:srgbClr val="FF0300"/>
                    </a:gs>
                    <a:gs pos="100000">
                      <a:srgbClr val="4D0808"/>
                    </a:gs>
                  </a:gsLst>
                  <a:lin ang="16200000" scaled="1"/>
                </a:gradFill>
                <a:latin typeface="Times New Roman"/>
                <a:cs typeface="Times New Roman"/>
              </a:rPr>
              <a:t>РСОКО</a:t>
            </a:r>
          </a:p>
        </p:txBody>
      </p:sp>
      <p:sp>
        <p:nvSpPr>
          <p:cNvPr id="7177" name="Text Box 73"/>
          <p:cNvSpPr txBox="1">
            <a:spLocks noChangeArrowheads="1"/>
          </p:cNvSpPr>
          <p:nvPr/>
        </p:nvSpPr>
        <p:spPr bwMode="auto">
          <a:xfrm>
            <a:off x="8763000" y="6553200"/>
            <a:ext cx="381000" cy="304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ru-RU" sz="1400" b="1">
              <a:latin typeface="Times New Roman" pitchFamily="18" charset="0"/>
            </a:endParaRPr>
          </a:p>
        </p:txBody>
      </p:sp>
      <p:sp>
        <p:nvSpPr>
          <p:cNvPr id="7178" name="TextBox 1"/>
          <p:cNvSpPr txBox="1">
            <a:spLocks noChangeArrowheads="1"/>
          </p:cNvSpPr>
          <p:nvPr/>
        </p:nvSpPr>
        <p:spPr bwMode="auto">
          <a:xfrm>
            <a:off x="5746750" y="5316538"/>
            <a:ext cx="13938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b="1">
                <a:latin typeface="Times New Roman" pitchFamily="18" charset="0"/>
              </a:rPr>
              <a:t>2005-2008 гг</a:t>
            </a:r>
          </a:p>
        </p:txBody>
      </p:sp>
      <p:sp>
        <p:nvSpPr>
          <p:cNvPr id="7179" name="TextBox 2"/>
          <p:cNvSpPr txBox="1">
            <a:spLocks noChangeArrowheads="1"/>
          </p:cNvSpPr>
          <p:nvPr/>
        </p:nvSpPr>
        <p:spPr bwMode="auto">
          <a:xfrm>
            <a:off x="3419475" y="5226050"/>
            <a:ext cx="1512888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b="1">
                <a:latin typeface="Times New Roman" pitchFamily="18" charset="0"/>
              </a:rPr>
              <a:t>2009-2010 гг</a:t>
            </a:r>
          </a:p>
        </p:txBody>
      </p:sp>
      <p:sp>
        <p:nvSpPr>
          <p:cNvPr id="7180" name="TextBox 3"/>
          <p:cNvSpPr txBox="1">
            <a:spLocks noChangeArrowheads="1"/>
          </p:cNvSpPr>
          <p:nvPr/>
        </p:nvSpPr>
        <p:spPr bwMode="auto">
          <a:xfrm>
            <a:off x="228600" y="2543175"/>
            <a:ext cx="1223963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b="1">
                <a:latin typeface="Times New Roman" pitchFamily="18" charset="0"/>
              </a:rPr>
              <a:t>2010-2011 гг</a:t>
            </a:r>
          </a:p>
        </p:txBody>
      </p:sp>
      <p:sp>
        <p:nvSpPr>
          <p:cNvPr id="7181" name="TextBox 4"/>
          <p:cNvSpPr txBox="1">
            <a:spLocks noChangeArrowheads="1"/>
          </p:cNvSpPr>
          <p:nvPr/>
        </p:nvSpPr>
        <p:spPr bwMode="auto">
          <a:xfrm>
            <a:off x="3348038" y="115888"/>
            <a:ext cx="1998662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400" b="1">
                <a:latin typeface="Times New Roman" pitchFamily="18" charset="0"/>
              </a:rPr>
              <a:t>2011-2012 гг</a:t>
            </a:r>
          </a:p>
        </p:txBody>
      </p:sp>
    </p:spTree>
    <p:extLst>
      <p:ext uri="{BB962C8B-B14F-4D97-AF65-F5344CB8AC3E}">
        <p14:creationId xmlns:p14="http://schemas.microsoft.com/office/powerpoint/2010/main" val="369042163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75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75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25" presetID="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7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0" fill="hold"/>
                                        <p:tgtEl>
                                          <p:spTgt spid="7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30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7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 animBg="1"/>
      <p:bldP spid="75780" grpId="0" animBg="1" autoUpdateAnimBg="0"/>
      <p:bldP spid="75781" grpId="0" animBg="1" autoUpdateAnimBg="0"/>
      <p:bldP spid="75782" grpId="0" animBg="1" autoUpdateAnimBg="0"/>
      <p:bldP spid="75783" grpId="0" animBg="1" autoUpdateAnimBg="0"/>
      <p:bldP spid="7584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19256" cy="936104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Использование результатов оценки качества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620688"/>
            <a:ext cx="8219256" cy="55054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Мониторинговые исследования предметной обученности</a:t>
            </a:r>
          </a:p>
          <a:p>
            <a:pPr marL="355600" indent="-355600">
              <a:buFontTx/>
              <a:buChar char="-"/>
            </a:pPr>
            <a:r>
              <a:rPr lang="ru-RU" sz="2800" dirty="0" smtClean="0"/>
              <a:t>участие  </a:t>
            </a:r>
            <a:r>
              <a:rPr lang="ru-RU" sz="2800" dirty="0"/>
              <a:t>в</a:t>
            </a:r>
            <a:r>
              <a:rPr lang="ru-RU" sz="2800" dirty="0" smtClean="0"/>
              <a:t> грантах «Наш лучший учитель»;</a:t>
            </a:r>
          </a:p>
          <a:p>
            <a:pPr marL="355600" indent="-355600">
              <a:buFontTx/>
              <a:buChar char="-"/>
            </a:pPr>
            <a:r>
              <a:rPr lang="ru-RU" sz="2800" dirty="0" smtClean="0"/>
              <a:t>корректировка учебных планов;</a:t>
            </a:r>
          </a:p>
          <a:p>
            <a:pPr>
              <a:buFontTx/>
              <a:buChar char="-"/>
            </a:pPr>
            <a:r>
              <a:rPr lang="ru-RU" sz="2800" dirty="0" smtClean="0"/>
              <a:t>корректировка рабочих программ учителя.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Государственная (итоговая) аттестация выпускников 9 классов в новой форме:</a:t>
            </a:r>
            <a:endParaRPr lang="ru-RU" sz="2800" dirty="0" smtClean="0"/>
          </a:p>
          <a:p>
            <a:pPr>
              <a:buFontTx/>
              <a:buChar char="-"/>
            </a:pPr>
            <a:r>
              <a:rPr lang="ru-RU" sz="2800" dirty="0" smtClean="0"/>
              <a:t>поступление в учреждения среднего профессионального образования;</a:t>
            </a:r>
          </a:p>
          <a:p>
            <a:pPr>
              <a:buFontTx/>
              <a:buChar char="-"/>
            </a:pPr>
            <a:r>
              <a:rPr lang="ru-RU" sz="2800" dirty="0" smtClean="0"/>
              <a:t>зачисление в профильные классы;</a:t>
            </a:r>
          </a:p>
          <a:p>
            <a:pPr>
              <a:buFontTx/>
              <a:buChar char="-"/>
            </a:pPr>
            <a:r>
              <a:rPr lang="ru-RU" sz="2800" dirty="0" smtClean="0"/>
              <a:t>подготовка к ЕГЭ.</a:t>
            </a:r>
          </a:p>
          <a:p>
            <a:pPr marL="0" indent="0">
              <a:buNone/>
            </a:pPr>
            <a:r>
              <a:rPr lang="ru-RU" sz="2800" dirty="0" smtClean="0">
                <a:solidFill>
                  <a:srgbClr val="FF0000"/>
                </a:solidFill>
              </a:rPr>
              <a:t>Единый государственный экзамен</a:t>
            </a:r>
            <a:endParaRPr lang="ru-RU" sz="2800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ru-RU" sz="2800" dirty="0" smtClean="0"/>
              <a:t>-   получение аттестата;</a:t>
            </a:r>
          </a:p>
          <a:p>
            <a:pPr marL="0" indent="0">
              <a:buNone/>
            </a:pPr>
            <a:r>
              <a:rPr lang="ru-RU" sz="2800" dirty="0" smtClean="0"/>
              <a:t>-   поступление в вуз</a:t>
            </a:r>
            <a:r>
              <a:rPr lang="ru-RU" sz="2800" dirty="0"/>
              <a:t>.</a:t>
            </a:r>
            <a:endParaRPr lang="ru-RU" sz="2800" dirty="0" smtClean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473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775" y="204788"/>
            <a:ext cx="7497763" cy="57626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dirty="0" smtClean="0">
                <a:cs typeface="Times New Roman" pitchFamily="18" charset="0"/>
              </a:rPr>
              <a:t/>
            </a:r>
            <a:br>
              <a:rPr lang="ru-RU" sz="3200" dirty="0" smtClean="0">
                <a:cs typeface="Times New Roman" pitchFamily="18" charset="0"/>
              </a:rPr>
            </a:br>
            <a:r>
              <a:rPr lang="ru-RU" sz="3200" dirty="0" smtClean="0">
                <a:cs typeface="Times New Roman" pitchFamily="18" charset="0"/>
              </a:rPr>
              <a:t>Нормы права</a:t>
            </a:r>
            <a:br>
              <a:rPr lang="ru-RU" sz="3200" dirty="0" smtClean="0">
                <a:cs typeface="Times New Roman" pitchFamily="18" charset="0"/>
              </a:rPr>
            </a:br>
            <a:r>
              <a:rPr lang="ru-RU" sz="3200" dirty="0" smtClean="0">
                <a:cs typeface="Times New Roman" pitchFamily="18" charset="0"/>
              </a:rPr>
              <a:t>Лица, имеющие доступ к  </a:t>
            </a:r>
            <a:r>
              <a:rPr lang="ru-RU" sz="3200" dirty="0">
                <a:cs typeface="Times New Roman" pitchFamily="18" charset="0"/>
              </a:rPr>
              <a:t>КИМ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0350" y="981075"/>
            <a:ext cx="8550275" cy="3887788"/>
          </a:xfrm>
        </p:spPr>
        <p:txBody>
          <a:bodyPr>
            <a:noAutofit/>
          </a:bodyPr>
          <a:lstStyle/>
          <a:p>
            <a:pPr marL="0" indent="0">
              <a:buFont typeface="Wingdings" pitchFamily="2" charset="2"/>
              <a:buNone/>
              <a:defRPr/>
            </a:pPr>
            <a:endParaRPr lang="ru-RU" sz="2000" dirty="0" smtClean="0">
              <a:solidFill>
                <a:srgbClr val="000066"/>
              </a:solidFill>
              <a:cs typeface="Times New Roman" pitchFamily="18" charset="0"/>
            </a:endParaRPr>
          </a:p>
          <a:p>
            <a:pPr marL="0" indent="0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Работники уполномоченной </a:t>
            </a:r>
            <a:r>
              <a:rPr lang="ru-RU" sz="2000" dirty="0" err="1" smtClean="0">
                <a:solidFill>
                  <a:srgbClr val="000066"/>
                </a:solidFill>
                <a:cs typeface="Times New Roman" pitchFamily="18" charset="0"/>
              </a:rPr>
              <a:t>Рособрнадзором</a:t>
            </a: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 организации.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Должностные </a:t>
            </a:r>
            <a:r>
              <a:rPr lang="ru-RU" sz="2000" dirty="0">
                <a:solidFill>
                  <a:srgbClr val="000066"/>
                </a:solidFill>
                <a:cs typeface="Times New Roman" pitchFamily="18" charset="0"/>
              </a:rPr>
              <a:t>лица органов исполнительной власти субъектов Российской Федерации, осуществляющих управление в сфере </a:t>
            </a: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образования.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Работники </a:t>
            </a:r>
            <a:r>
              <a:rPr lang="ru-RU" sz="2000" dirty="0">
                <a:solidFill>
                  <a:srgbClr val="000066"/>
                </a:solidFill>
                <a:cs typeface="Times New Roman" pitchFamily="18" charset="0"/>
              </a:rPr>
              <a:t>региональных центров обработки </a:t>
            </a: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информации.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Руководители </a:t>
            </a:r>
            <a:r>
              <a:rPr lang="ru-RU" sz="2000" dirty="0">
                <a:solidFill>
                  <a:srgbClr val="000066"/>
                </a:solidFill>
                <a:cs typeface="Times New Roman" pitchFamily="18" charset="0"/>
              </a:rPr>
              <a:t>и организаторы пунктов проведения ЕГЭ, уполномоченные представители государственных экзаменационных комиссий субъектов Российской </a:t>
            </a: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Федерации.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Члены </a:t>
            </a:r>
            <a:r>
              <a:rPr lang="ru-RU" sz="2000" dirty="0">
                <a:solidFill>
                  <a:srgbClr val="000066"/>
                </a:solidFill>
                <a:cs typeface="Times New Roman" pitchFamily="18" charset="0"/>
              </a:rPr>
              <a:t>Комиссий разработчиков </a:t>
            </a: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КИМ. 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FF0000"/>
                </a:solidFill>
                <a:cs typeface="Times New Roman" pitchFamily="18" charset="0"/>
              </a:rPr>
              <a:t>Члены </a:t>
            </a:r>
            <a:r>
              <a:rPr lang="ru-RU" sz="2000" dirty="0">
                <a:solidFill>
                  <a:srgbClr val="FF0000"/>
                </a:solidFill>
                <a:cs typeface="Times New Roman" pitchFamily="18" charset="0"/>
              </a:rPr>
              <a:t>предметных комиссий субъектов Российской Федерации (федеральных предметных комиссий) и члены конфликтных комиссий субъектов Российской Федерации (федеральной конфликтной комиссии</a:t>
            </a:r>
            <a:r>
              <a:rPr lang="ru-RU" sz="2000" dirty="0" smtClean="0">
                <a:solidFill>
                  <a:srgbClr val="FF0000"/>
                </a:solidFill>
                <a:cs typeface="Times New Roman" pitchFamily="18" charset="0"/>
              </a:rPr>
              <a:t>). </a:t>
            </a:r>
          </a:p>
          <a:p>
            <a:pPr marL="0" indent="0" algn="just">
              <a:buFont typeface="Wingdings" pitchFamily="2" charset="2"/>
              <a:buNone/>
              <a:defRPr/>
            </a:pPr>
            <a:r>
              <a:rPr lang="ru-RU" sz="2000" dirty="0" smtClean="0">
                <a:solidFill>
                  <a:srgbClr val="000066"/>
                </a:solidFill>
                <a:cs typeface="Times New Roman" pitchFamily="18" charset="0"/>
              </a:rPr>
              <a:t>Участники </a:t>
            </a:r>
            <a:r>
              <a:rPr lang="ru-RU" sz="2000" dirty="0">
                <a:solidFill>
                  <a:srgbClr val="000066"/>
                </a:solidFill>
                <a:cs typeface="Times New Roman" pitchFamily="18" charset="0"/>
              </a:rPr>
              <a:t>ЕГЭ, сдающие ЕГЭ в период проведения экзамена.</a:t>
            </a:r>
          </a:p>
          <a:p>
            <a:pPr marL="0" indent="0" algn="just">
              <a:buFont typeface="Wingdings" pitchFamily="2" charset="2"/>
              <a:buNone/>
              <a:defRPr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  <a:p>
            <a:pPr marL="82296" indent="0">
              <a:buFont typeface="Wingdings" pitchFamily="2" charset="2"/>
              <a:buNone/>
              <a:defRPr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196" name="Группа 4"/>
          <p:cNvGrpSpPr>
            <a:grpSpLocks/>
          </p:cNvGrpSpPr>
          <p:nvPr/>
        </p:nvGrpSpPr>
        <p:grpSpPr bwMode="auto">
          <a:xfrm>
            <a:off x="-23813" y="6267450"/>
            <a:ext cx="9144001" cy="615950"/>
            <a:chOff x="0" y="6242027"/>
            <a:chExt cx="9144000" cy="615973"/>
          </a:xfrm>
        </p:grpSpPr>
        <p:pic>
          <p:nvPicPr>
            <p:cNvPr id="8" name="Picture 13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781" t="26802" b="17783"/>
            <a:stretch>
              <a:fillRect/>
            </a:stretch>
          </p:blipFill>
          <p:spPr bwMode="auto">
            <a:xfrm>
              <a:off x="0" y="6242027"/>
              <a:ext cx="9144000" cy="615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 descr="Герб Республики Татарстан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548686" y="6267448"/>
              <a:ext cx="571504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469942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ижний колонтитул 1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/>
              <a:t>Company Logo</a:t>
            </a:r>
          </a:p>
        </p:txBody>
      </p:sp>
      <p:sp>
        <p:nvSpPr>
          <p:cNvPr id="17411" name="Прямоугольник 3"/>
          <p:cNvSpPr>
            <a:spLocks noChangeArrowheads="1"/>
          </p:cNvSpPr>
          <p:nvPr/>
        </p:nvSpPr>
        <p:spPr bwMode="auto">
          <a:xfrm rot="10800000" flipV="1">
            <a:off x="1692275" y="215900"/>
            <a:ext cx="626427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latin typeface="+mj-lt"/>
                <a:cs typeface="Times New Roman" pitchFamily="18" charset="0"/>
              </a:rPr>
              <a:t>Система контроля на ЕГЭ </a:t>
            </a:r>
            <a:r>
              <a:rPr lang="ru-RU" sz="2800" dirty="0" smtClean="0">
                <a:latin typeface="+mj-lt"/>
                <a:cs typeface="Times New Roman" pitchFamily="18" charset="0"/>
              </a:rPr>
              <a:t>и ГИА - 2013</a:t>
            </a:r>
            <a:endParaRPr lang="ru-RU" sz="2800" dirty="0">
              <a:latin typeface="+mj-lt"/>
            </a:endParaRPr>
          </a:p>
        </p:txBody>
      </p:sp>
      <p:sp>
        <p:nvSpPr>
          <p:cNvPr id="6" name="Содержимое 4"/>
          <p:cNvSpPr txBox="1">
            <a:spLocks/>
          </p:cNvSpPr>
          <p:nvPr/>
        </p:nvSpPr>
        <p:spPr bwMode="auto">
          <a:xfrm>
            <a:off x="395288" y="1341438"/>
            <a:ext cx="8442325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lnSpc>
                <a:spcPts val="31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800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Привлечение общественных наблюдателей</a:t>
            </a:r>
          </a:p>
          <a:p>
            <a:pPr marL="261938" indent="-261938" algn="just" eaLnBrk="0" hangingPunct="0">
              <a:lnSpc>
                <a:spcPts val="31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ru-RU" sz="2800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algn="just" eaLnBrk="0" hangingPunct="0">
              <a:lnSpc>
                <a:spcPts val="31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8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Надзор работников прокуратуры и МВД в ППЭ</a:t>
            </a:r>
          </a:p>
          <a:p>
            <a:pPr algn="just" eaLnBrk="0" hangingPunct="0">
              <a:lnSpc>
                <a:spcPts val="31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ru-RU" sz="280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algn="just" eaLnBrk="0" hangingPunct="0">
              <a:lnSpc>
                <a:spcPts val="31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8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Использование</a:t>
            </a:r>
            <a:r>
              <a:rPr lang="ru-RU" sz="2800" b="1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 </a:t>
            </a:r>
            <a:r>
              <a:rPr lang="ru-RU" sz="2800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технических средств </a:t>
            </a:r>
          </a:p>
          <a:p>
            <a:pPr algn="just" eaLnBrk="0" hangingPunct="0">
              <a:lnSpc>
                <a:spcPts val="3100"/>
              </a:lnSpc>
              <a:spcBef>
                <a:spcPct val="20000"/>
              </a:spcBef>
              <a:buClr>
                <a:schemeClr val="hlink"/>
              </a:buClr>
              <a:defRPr/>
            </a:pPr>
            <a:endParaRPr lang="ru-RU" sz="2800" kern="0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algn="just" eaLnBrk="0" hangingPunct="0">
              <a:lnSpc>
                <a:spcPts val="3100"/>
              </a:lnSpc>
              <a:spcBef>
                <a:spcPct val="20000"/>
              </a:spcBef>
              <a:buClr>
                <a:schemeClr val="hlink"/>
              </a:buClr>
              <a:defRPr/>
            </a:pPr>
            <a:r>
              <a:rPr lang="ru-RU" sz="2800" kern="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Выезд на ППЭ уполномоченных представителей Государственной экзаменационной комиссии Республики Татарстан для осуществления проверки </a:t>
            </a:r>
            <a:r>
              <a:rPr lang="ru-RU" sz="2800" dirty="0">
                <a:solidFill>
                  <a:srgbClr val="000066"/>
                </a:solidFill>
                <a:latin typeface="+mn-lt"/>
                <a:cs typeface="Times New Roman" pitchFamily="18" charset="0"/>
              </a:rPr>
              <a:t>соблюдения установленного порядка проведения ЕГЭ</a:t>
            </a:r>
            <a:endParaRPr lang="ru-RU" sz="2800" b="1" dirty="0">
              <a:solidFill>
                <a:srgbClr val="000066"/>
              </a:solidFill>
              <a:latin typeface="+mn-lt"/>
              <a:cs typeface="Times New Roman" pitchFamily="18" charset="0"/>
            </a:endParaRPr>
          </a:p>
          <a:p>
            <a:pPr marL="261938" indent="-261938" algn="just" eaLnBrk="0" hangingPunct="0">
              <a:lnSpc>
                <a:spcPts val="3100"/>
              </a:lnSpc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v"/>
              <a:defRPr/>
            </a:pPr>
            <a:endParaRPr lang="ru-RU" sz="2800" kern="0" dirty="0">
              <a:solidFill>
                <a:srgbClr val="808080"/>
              </a:solidFill>
              <a:latin typeface="+mn-lt"/>
              <a:cs typeface="Times New Roman" pitchFamily="18" charset="0"/>
            </a:endParaRPr>
          </a:p>
        </p:txBody>
      </p:sp>
      <p:grpSp>
        <p:nvGrpSpPr>
          <p:cNvPr id="16389" name="Группа 4"/>
          <p:cNvGrpSpPr>
            <a:grpSpLocks/>
          </p:cNvGrpSpPr>
          <p:nvPr/>
        </p:nvGrpSpPr>
        <p:grpSpPr bwMode="auto">
          <a:xfrm>
            <a:off x="-23813" y="6267450"/>
            <a:ext cx="9144001" cy="615950"/>
            <a:chOff x="0" y="6242027"/>
            <a:chExt cx="9144000" cy="615973"/>
          </a:xfrm>
        </p:grpSpPr>
        <p:pic>
          <p:nvPicPr>
            <p:cNvPr id="8" name="Picture 13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781" t="26802" b="17783"/>
            <a:stretch>
              <a:fillRect/>
            </a:stretch>
          </p:blipFill>
          <p:spPr bwMode="auto">
            <a:xfrm>
              <a:off x="0" y="6242027"/>
              <a:ext cx="9144000" cy="615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18" descr="Герб Республики Татарстан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548686" y="6267448"/>
              <a:ext cx="571504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45884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323850" y="100013"/>
            <a:ext cx="8316913" cy="665162"/>
          </a:xfrm>
        </p:spPr>
        <p:txBody>
          <a:bodyPr>
            <a:normAutofit fontScale="90000"/>
          </a:bodyPr>
          <a:lstStyle/>
          <a:p>
            <a:r>
              <a:rPr lang="ru-RU" sz="2400" smtClean="0"/>
              <a:t>Система общественного наблюдения за ходом проведения ЕГЭ и ГИА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2622304"/>
              </p:ext>
            </p:extLst>
          </p:nvPr>
        </p:nvGraphicFramePr>
        <p:xfrm>
          <a:off x="107950" y="908050"/>
          <a:ext cx="8856663" cy="513079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28720"/>
                <a:gridCol w="1242632"/>
                <a:gridCol w="2075182"/>
                <a:gridCol w="1510129"/>
              </a:tblGrid>
              <a:tr h="38441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Категории общественных наблюдателей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ЕГЭ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ГИА в новой форме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РЦОИ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21578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Общественные объединения и организации: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120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родительские комитеты общеобразовательных учреждений;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945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872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попечительские советы образовательных учреждений;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1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другие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effectLst/>
                        </a:rPr>
                        <a:t>общественные </a:t>
                      </a: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объединения и организации: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40">
                <a:tc>
                  <a:txBody>
                    <a:bodyPr/>
                    <a:lstStyle/>
                    <a:p>
                      <a:pPr marL="1327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ВПП "Единая Россия"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40">
                <a:tc>
                  <a:txBody>
                    <a:bodyPr/>
                    <a:lstStyle/>
                    <a:p>
                      <a:pPr marL="1327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Профсоюз работников образования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40">
                <a:tc>
                  <a:txBody>
                    <a:bodyPr/>
                    <a:lstStyle/>
                    <a:p>
                      <a:pPr marL="1327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Общественная палата Республики Татарстан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431570">
                <a:tc>
                  <a:txBody>
                    <a:bodyPr/>
                    <a:lstStyle/>
                    <a:p>
                      <a:pPr marL="13271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другие общественные объединения и организации: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16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Средства массовой информации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38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14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Органы государственной власти: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  муниципального уровня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3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   местного самоуправления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000" b="1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5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1020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921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723900" algn="l"/>
                        </a:tabLst>
                      </a:pPr>
                      <a:r>
                        <a:rPr lang="ru-RU" sz="2000" b="1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30</a:t>
                      </a:r>
                      <a:endParaRPr lang="ru-RU" sz="2000" b="1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4985" marR="64985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123" name="Номер слайда 5"/>
          <p:cNvSpPr>
            <a:spLocks noGrp="1"/>
          </p:cNvSpPr>
          <p:nvPr>
            <p:ph type="sldNum" sz="quarter" idx="12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EBFE0701-5C98-4496-950A-037B567491B4}" type="slidenum">
              <a:rPr lang="ru-RU" smtClean="0">
                <a:solidFill>
                  <a:schemeClr val="tx2"/>
                </a:solidFill>
                <a:latin typeface="Verdana" pitchFamily="34" charset="0"/>
              </a:rPr>
              <a:pPr eaLnBrk="1" hangingPunct="1">
                <a:defRPr/>
              </a:pPr>
              <a:t>23</a:t>
            </a:fld>
            <a:endParaRPr lang="ru-RU" smtClean="0">
              <a:solidFill>
                <a:schemeClr val="tx2"/>
              </a:solidFill>
              <a:latin typeface="Verdana" pitchFamily="34" charset="0"/>
            </a:endParaRPr>
          </a:p>
        </p:txBody>
      </p: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-23813" y="6267450"/>
            <a:ext cx="9144001" cy="615950"/>
            <a:chOff x="0" y="6242027"/>
            <a:chExt cx="9144000" cy="615973"/>
          </a:xfrm>
        </p:grpSpPr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781" t="26802" b="17783"/>
            <a:stretch>
              <a:fillRect/>
            </a:stretch>
          </p:blipFill>
          <p:spPr bwMode="auto">
            <a:xfrm>
              <a:off x="0" y="6242027"/>
              <a:ext cx="9144000" cy="615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 descr="Герб Республики Татарстан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548686" y="6267448"/>
              <a:ext cx="571504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375923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50825" y="1016000"/>
          <a:ext cx="8785225" cy="50069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68886"/>
                <a:gridCol w="2567165"/>
                <a:gridCol w="3049174"/>
              </a:tblGrid>
              <a:tr h="52157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</a:rPr>
                        <a:t>Виды нарушений</a:t>
                      </a:r>
                      <a:endParaRPr lang="ru-RU" sz="1600" b="1" dirty="0">
                        <a:solidFill>
                          <a:schemeClr val="tx1"/>
                        </a:solidFill>
                      </a:endParaRPr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2011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2012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579212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Удалены за использование средств связи </a:t>
                      </a:r>
                      <a:endParaRPr lang="ru-RU" sz="1600" b="1" dirty="0"/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41 выпускник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60 выпускников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20000"/>
                        <a:lumOff val="80000"/>
                      </a:schemeClr>
                    </a:solidFill>
                  </a:tcPr>
                </a:tc>
              </a:tr>
              <a:tr h="823089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Возбуждено административных дел в отношении участников ЕГЭ</a:t>
                      </a:r>
                      <a:endParaRPr lang="ru-RU" sz="1600" b="1" dirty="0"/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24</a:t>
                      </a:r>
                    </a:p>
                    <a:p>
                      <a:pPr algn="ctr"/>
                      <a:r>
                        <a:rPr lang="ru-RU" sz="1600" b="1" dirty="0" smtClean="0"/>
                        <a:t>( в том числе 12 выпускников)</a:t>
                      </a:r>
                      <a:endParaRPr lang="ru-RU" sz="1600" b="1" dirty="0"/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84</a:t>
                      </a:r>
                    </a:p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 </a:t>
                      </a:r>
                      <a:r>
                        <a:rPr lang="ru-RU" sz="1600" b="1" dirty="0" smtClean="0"/>
                        <a:t>( в том числе 48 выпускников)</a:t>
                      </a:r>
                      <a:endParaRPr lang="ru-RU" sz="1600" b="1" dirty="0"/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7197">
                <a:tc>
                  <a:txBody>
                    <a:bodyPr/>
                    <a:lstStyle/>
                    <a:p>
                      <a:r>
                        <a:rPr lang="ru-RU" sz="1600" b="1" dirty="0" smtClean="0"/>
                        <a:t>Аннулированы результаты за размещение КИМ в сети Интернет</a:t>
                      </a:r>
                      <a:endParaRPr lang="ru-RU" sz="1600" b="1" dirty="0"/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2 работы </a:t>
                      </a:r>
                      <a:br>
                        <a:rPr lang="ru-RU" sz="1600" b="1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, 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Алькеевский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)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4 работы </a:t>
                      </a:r>
                      <a:br>
                        <a:rPr lang="ru-RU" sz="1600" b="1" dirty="0" smtClean="0">
                          <a:solidFill>
                            <a:srgbClr val="C00000"/>
                          </a:solidFill>
                        </a:rPr>
                      </a:br>
                      <a:r>
                        <a:rPr lang="ru-RU" sz="1600" b="1" dirty="0" smtClean="0">
                          <a:solidFill>
                            <a:srgbClr val="C00000"/>
                          </a:solidFill>
                        </a:rPr>
                        <a:t>(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Арский,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 Нижнекамский, г. Казань (Вахитовский, Приволжский)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)</a:t>
                      </a:r>
                      <a:endParaRPr lang="ru-RU" sz="1600" b="1" dirty="0">
                        <a:solidFill>
                          <a:srgbClr val="C00000"/>
                        </a:solidFill>
                      </a:endParaRPr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95898">
                <a:tc>
                  <a:txBody>
                    <a:bodyPr/>
                    <a:lstStyle/>
                    <a:p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Наибольшее количество замечаний</a:t>
                      </a:r>
                      <a:r>
                        <a:rPr lang="ru-RU" sz="1600" b="1" baseline="0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в  муниципальных районах Республики Татарстан</a:t>
                      </a:r>
                      <a:endParaRPr lang="ru-RU" sz="1600" b="1" dirty="0"/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, Арский, </a:t>
                      </a:r>
                      <a:r>
                        <a:rPr lang="ru-RU" sz="1600" b="1" dirty="0" err="1" smtClean="0">
                          <a:solidFill>
                            <a:srgbClr val="FFC000"/>
                          </a:solidFill>
                          <a:latin typeface="+mn-lt"/>
                          <a:cs typeface="Times New Roman" pitchFamily="18" charset="0"/>
                        </a:rPr>
                        <a:t>Апастовский</a:t>
                      </a:r>
                      <a:r>
                        <a:rPr lang="ru-RU" sz="1600" b="1" dirty="0" smtClean="0">
                          <a:solidFill>
                            <a:srgbClr val="FFC000"/>
                          </a:solidFill>
                          <a:latin typeface="+mn-lt"/>
                          <a:cs typeface="Times New Roman" pitchFamily="18" charset="0"/>
                        </a:rPr>
                        <a:t>,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b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</a:b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Алькеевский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, 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Кукморский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,</a:t>
                      </a:r>
                    </a:p>
                    <a:p>
                      <a:pPr algn="ctr"/>
                      <a:r>
                        <a:rPr lang="ru-RU" sz="1600" b="1" dirty="0" err="1" smtClean="0">
                          <a:solidFill>
                            <a:srgbClr val="FFC000"/>
                          </a:solidFill>
                          <a:latin typeface="+mn-lt"/>
                          <a:cs typeface="Times New Roman" pitchFamily="18" charset="0"/>
                        </a:rPr>
                        <a:t>Тюлячинский</a:t>
                      </a:r>
                      <a:r>
                        <a:rPr lang="ru-RU" sz="1600" b="1" dirty="0" smtClean="0">
                          <a:solidFill>
                            <a:srgbClr val="FFC000"/>
                          </a:solidFill>
                          <a:latin typeface="+mn-lt"/>
                          <a:cs typeface="Times New Roman" pitchFamily="18" charset="0"/>
                        </a:rPr>
                        <a:t>, </a:t>
                      </a:r>
                      <a:br>
                        <a:rPr lang="ru-RU" sz="1600" b="1" dirty="0" smtClean="0">
                          <a:solidFill>
                            <a:srgbClr val="FFC000"/>
                          </a:solidFill>
                          <a:latin typeface="+mn-lt"/>
                          <a:cs typeface="Times New Roman" pitchFamily="18" charset="0"/>
                        </a:rPr>
                      </a:br>
                      <a:r>
                        <a:rPr lang="ru-RU" sz="1600" b="1" dirty="0" err="1" smtClean="0">
                          <a:solidFill>
                            <a:srgbClr val="FFC000"/>
                          </a:solidFill>
                          <a:latin typeface="+mn-lt"/>
                          <a:cs typeface="Times New Roman" pitchFamily="18" charset="0"/>
                        </a:rPr>
                        <a:t>Сармановский</a:t>
                      </a:r>
                      <a:r>
                        <a:rPr lang="ru-RU" sz="1600" b="1" dirty="0" smtClean="0">
                          <a:solidFill>
                            <a:srgbClr val="FFC000"/>
                          </a:solidFill>
                          <a:latin typeface="+mn-lt"/>
                          <a:cs typeface="Times New Roman" pitchFamily="18" charset="0"/>
                        </a:rPr>
                        <a:t>, Буинский, Советский.</a:t>
                      </a:r>
                      <a:endParaRPr lang="ru-RU" sz="1600" b="1" dirty="0">
                        <a:solidFill>
                          <a:srgbClr val="FFC000"/>
                        </a:solidFill>
                      </a:endParaRPr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chemeClr val="tx1"/>
                          </a:solidFill>
                          <a:latin typeface="+mn-lt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Азнакаевский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, Арский, </a:t>
                      </a:r>
                      <a:b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</a:b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Алькеевский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, Актанышский, </a:t>
                      </a: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Кукморский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,</a:t>
                      </a:r>
                      <a:b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</a:br>
                      <a:r>
                        <a:rPr lang="ru-RU" sz="1600" b="1" dirty="0" err="1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Муслюмовский</a:t>
                      </a:r>
                      <a:r>
                        <a:rPr lang="ru-RU" sz="1600" b="1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,</a:t>
                      </a:r>
                      <a:r>
                        <a:rPr lang="ru-RU" sz="1600" b="1" baseline="0" dirty="0" smtClean="0">
                          <a:solidFill>
                            <a:srgbClr val="C00000"/>
                          </a:solidFill>
                          <a:latin typeface="+mn-lt"/>
                          <a:cs typeface="Times New Roman" pitchFamily="18" charset="0"/>
                        </a:rPr>
                        <a:t> г. Казань (Кировский)</a:t>
                      </a:r>
                      <a:endParaRPr lang="ru-RU" sz="1600" b="1" dirty="0"/>
                    </a:p>
                  </a:txBody>
                  <a:tcPr marL="91450" marR="91450" marT="45729" marB="4572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-23813" y="6267450"/>
            <a:ext cx="9144001" cy="615950"/>
            <a:chOff x="0" y="6242027"/>
            <a:chExt cx="9144000" cy="615973"/>
          </a:xfrm>
        </p:grpSpPr>
        <p:pic>
          <p:nvPicPr>
            <p:cNvPr id="6" name="Picture 13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781" t="26802" b="17783"/>
            <a:stretch>
              <a:fillRect/>
            </a:stretch>
          </p:blipFill>
          <p:spPr bwMode="auto">
            <a:xfrm>
              <a:off x="0" y="6242027"/>
              <a:ext cx="9144000" cy="615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18" descr="Герб Республики Татарстан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548686" y="6267448"/>
              <a:ext cx="571504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extBox 1"/>
          <p:cNvSpPr txBox="1"/>
          <p:nvPr/>
        </p:nvSpPr>
        <p:spPr>
          <a:xfrm>
            <a:off x="755576" y="112276"/>
            <a:ext cx="77692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Нарушения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964257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ижний колонтитул 1"/>
          <p:cNvSpPr>
            <a:spLocks noGrp="1"/>
          </p:cNvSpPr>
          <p:nvPr>
            <p:ph type="ftr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smtClean="0"/>
              <a:t>Company  Logo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95536" y="115888"/>
            <a:ext cx="8424614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3200" b="1" dirty="0" smtClean="0">
                <a:solidFill>
                  <a:srgbClr val="0070C0"/>
                </a:solidFill>
                <a:cs typeface="Times New Roman" pitchFamily="18" charset="0"/>
              </a:rPr>
              <a:t>ЗАДАЧИ</a:t>
            </a:r>
            <a:endParaRPr lang="ru-RU" sz="3200" b="1" dirty="0">
              <a:solidFill>
                <a:srgbClr val="0070C0"/>
              </a:solidFill>
              <a:cs typeface="Times New Roman" pitchFamily="18" charset="0"/>
            </a:endParaRPr>
          </a:p>
        </p:txBody>
      </p:sp>
      <p:sp>
        <p:nvSpPr>
          <p:cNvPr id="19460" name="TextBox 2"/>
          <p:cNvSpPr txBox="1">
            <a:spLocks noChangeArrowheads="1"/>
          </p:cNvSpPr>
          <p:nvPr/>
        </p:nvSpPr>
        <p:spPr bwMode="auto">
          <a:xfrm>
            <a:off x="250949" y="692696"/>
            <a:ext cx="8641531" cy="5262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4572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0" algn="just"/>
            <a:r>
              <a:rPr lang="ru-RU" sz="2800" dirty="0" smtClean="0"/>
              <a:t>МОУО совместно с информационно-методическими центрами проработать вопросы:</a:t>
            </a:r>
          </a:p>
          <a:p>
            <a:pPr indent="0" algn="just"/>
            <a:endParaRPr lang="ru-RU" sz="2800" dirty="0" smtClean="0"/>
          </a:p>
          <a:p>
            <a:pPr marL="457200" indent="-457200" algn="just">
              <a:buFontTx/>
              <a:buChar char="-"/>
            </a:pPr>
            <a:r>
              <a:rPr lang="ru-RU" sz="2800" dirty="0" smtClean="0"/>
              <a:t>усилить работу </a:t>
            </a:r>
            <a:r>
              <a:rPr lang="ru-RU" sz="2800" dirty="0" smtClean="0"/>
              <a:t>районных и школьных методических объединений учителей-предметников в части качества подготовки учащихся к государственной (итоговой) </a:t>
            </a:r>
            <a:r>
              <a:rPr lang="ru-RU" sz="2800" dirty="0" smtClean="0"/>
              <a:t>аттестации;</a:t>
            </a:r>
          </a:p>
          <a:p>
            <a:pPr marL="457200" indent="-457200" algn="just">
              <a:buFontTx/>
              <a:buChar char="-"/>
            </a:pPr>
            <a:r>
              <a:rPr lang="ru-RU" sz="2800" dirty="0" smtClean="0"/>
              <a:t>прикрепить за слабо подготовленными к ЕГЭ и ГИА квалифицированных учителей, установив их </a:t>
            </a:r>
            <a:r>
              <a:rPr lang="ru-RU" sz="2800" smtClean="0"/>
              <a:t>персональную ответственность.</a:t>
            </a:r>
            <a:endParaRPr lang="ru-RU" sz="2800" dirty="0" smtClean="0"/>
          </a:p>
          <a:p>
            <a:pPr indent="0" algn="just"/>
            <a:endParaRPr lang="ru-RU" sz="2800" dirty="0" smtClean="0"/>
          </a:p>
        </p:txBody>
      </p:sp>
      <p:pic>
        <p:nvPicPr>
          <p:cNvPr id="5" name="Picture 13"/>
          <p:cNvPicPr>
            <a:picLocks noChangeAspect="1" noChangeArrowheads="1"/>
          </p:cNvPicPr>
          <p:nvPr/>
        </p:nvPicPr>
        <p:blipFill>
          <a:blip r:embed="rId2">
            <a:lum bright="32000" contrast="-6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2" b="5360"/>
          <a:stretch>
            <a:fillRect/>
          </a:stretch>
        </p:blipFill>
        <p:spPr bwMode="auto">
          <a:xfrm>
            <a:off x="0" y="6103938"/>
            <a:ext cx="9144000" cy="754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1987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Номер слайда 3"/>
          <p:cNvSpPr>
            <a:spLocks noGrp="1"/>
          </p:cNvSpPr>
          <p:nvPr>
            <p:ph type="sldNum" sz="quarter" idx="11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fld id="{BFF21A3C-787D-4688-9547-9AA7AFDA5624}" type="slidenum">
              <a:rPr lang="ru-RU" smtClean="0">
                <a:solidFill>
                  <a:schemeClr val="tx2"/>
                </a:solidFill>
                <a:latin typeface="Verdana" pitchFamily="34" charset="0"/>
              </a:rPr>
              <a:pPr eaLnBrk="1" hangingPunct="1">
                <a:defRPr/>
              </a:pPr>
              <a:t>3</a:t>
            </a:fld>
            <a:endParaRPr lang="ru-RU" smtClean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4102" name="TextBox 7"/>
          <p:cNvSpPr txBox="1">
            <a:spLocks noChangeArrowheads="1"/>
          </p:cNvSpPr>
          <p:nvPr/>
        </p:nvSpPr>
        <p:spPr bwMode="auto">
          <a:xfrm>
            <a:off x="179388" y="401519"/>
            <a:ext cx="8640762" cy="6586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/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Руководство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 контроль за реализацией 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проекта: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«Совершенствование системы оценки 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качества образования в Республике Татарстан»</a:t>
            </a:r>
          </a:p>
          <a:p>
            <a:pPr algn="just" eaLnBrk="1" hangingPunct="1"/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Министерство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образования и науки 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Республики Татарстан </a:t>
            </a:r>
          </a:p>
          <a:p>
            <a:pPr algn="just" eaLnBrk="1" hangingPunct="1"/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Организационно-методическое сопровождение:  Республиканский центр мониторинга качества образования</a:t>
            </a:r>
          </a:p>
          <a:p>
            <a:pPr algn="just" eaLnBrk="1" hangingPunct="1"/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Учебно-методический центр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тестирования и подготовки к ЕГЭ </a:t>
            </a:r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Казанского (Приволжского) Федерального университета</a:t>
            </a:r>
          </a:p>
          <a:p>
            <a:pPr algn="just" eaLnBrk="1" hangingPunct="1"/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Информационно-техническое сопровождение:</a:t>
            </a:r>
          </a:p>
          <a:p>
            <a:pPr algn="just" eaLnBrk="1" hangingPunct="1"/>
            <a:r>
              <a:rPr lang="ru-RU" sz="26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Центр информационных технологий </a:t>
            </a:r>
            <a:r>
              <a:rPr lang="ru-RU" sz="2600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Казанского (Приволжского) Федерального университета</a:t>
            </a:r>
          </a:p>
          <a:p>
            <a:pPr algn="just" eaLnBrk="1" hangingPunct="1"/>
            <a:endParaRPr lang="ru-RU" sz="28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ru-RU" sz="20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092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Прямоугольник 3"/>
          <p:cNvSpPr>
            <a:spLocks noChangeArrowheads="1"/>
          </p:cNvSpPr>
          <p:nvPr/>
        </p:nvSpPr>
        <p:spPr bwMode="auto">
          <a:xfrm>
            <a:off x="0" y="0"/>
            <a:ext cx="914400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8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Организационно-технологическая схема проведения ГИА -9   в Республике Татарстан</a:t>
            </a:r>
            <a:endParaRPr lang="ru-RU" sz="28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127000" y="981075"/>
            <a:ext cx="8894763" cy="649288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Министерство образования и науки Республики Татарстан</a:t>
            </a:r>
          </a:p>
        </p:txBody>
      </p:sp>
      <p:cxnSp>
        <p:nvCxnSpPr>
          <p:cNvPr id="24580" name="AutoShape 8"/>
          <p:cNvCxnSpPr>
            <a:cxnSpLocks noChangeShapeType="1"/>
            <a:endCxn id="24600" idx="3"/>
          </p:cNvCxnSpPr>
          <p:nvPr/>
        </p:nvCxnSpPr>
        <p:spPr bwMode="auto">
          <a:xfrm flipH="1">
            <a:off x="6765925" y="4222750"/>
            <a:ext cx="307975" cy="0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81" name="AutoShape 7"/>
          <p:cNvSpPr>
            <a:spLocks noChangeArrowheads="1"/>
          </p:cNvSpPr>
          <p:nvPr/>
        </p:nvSpPr>
        <p:spPr bwMode="auto">
          <a:xfrm>
            <a:off x="4946650" y="2425700"/>
            <a:ext cx="1619250" cy="795338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400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Общественные наблюдатели</a:t>
            </a:r>
          </a:p>
        </p:txBody>
      </p:sp>
      <p:sp>
        <p:nvSpPr>
          <p:cNvPr id="8" name="AutoShape 12"/>
          <p:cNvSpPr>
            <a:spLocks noChangeArrowheads="1"/>
          </p:cNvSpPr>
          <p:nvPr/>
        </p:nvSpPr>
        <p:spPr bwMode="auto">
          <a:xfrm>
            <a:off x="452438" y="2290763"/>
            <a:ext cx="1500187" cy="93662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+mn-lt"/>
              </a:rPr>
              <a:t>ГУ «РЦМКО»</a:t>
            </a:r>
          </a:p>
        </p:txBody>
      </p:sp>
      <p:cxnSp>
        <p:nvCxnSpPr>
          <p:cNvPr id="24583" name="AutoShape 8"/>
          <p:cNvCxnSpPr>
            <a:cxnSpLocks noChangeShapeType="1"/>
            <a:stCxn id="24592" idx="0"/>
          </p:cNvCxnSpPr>
          <p:nvPr/>
        </p:nvCxnSpPr>
        <p:spPr bwMode="auto">
          <a:xfrm flipH="1" flipV="1">
            <a:off x="3445694" y="1621631"/>
            <a:ext cx="17462" cy="733425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4" name="AutoShape 8"/>
          <p:cNvCxnSpPr>
            <a:cxnSpLocks noChangeShapeType="1"/>
            <a:stCxn id="8" idx="0"/>
          </p:cNvCxnSpPr>
          <p:nvPr/>
        </p:nvCxnSpPr>
        <p:spPr bwMode="auto">
          <a:xfrm flipV="1">
            <a:off x="1201738" y="1630363"/>
            <a:ext cx="0" cy="660400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5" name="AutoShape 8"/>
          <p:cNvCxnSpPr>
            <a:cxnSpLocks noChangeShapeType="1"/>
          </p:cNvCxnSpPr>
          <p:nvPr/>
        </p:nvCxnSpPr>
        <p:spPr bwMode="auto">
          <a:xfrm flipV="1">
            <a:off x="7958138" y="1630363"/>
            <a:ext cx="0" cy="785812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6" name="AutoShape 8"/>
          <p:cNvCxnSpPr>
            <a:cxnSpLocks noChangeShapeType="1"/>
            <a:endCxn id="8" idx="2"/>
          </p:cNvCxnSpPr>
          <p:nvPr/>
        </p:nvCxnSpPr>
        <p:spPr bwMode="auto">
          <a:xfrm flipH="1" flipV="1">
            <a:off x="1201738" y="3227388"/>
            <a:ext cx="25400" cy="1412875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7" name="AutoShape 8"/>
          <p:cNvCxnSpPr>
            <a:cxnSpLocks noChangeShapeType="1"/>
          </p:cNvCxnSpPr>
          <p:nvPr/>
        </p:nvCxnSpPr>
        <p:spPr bwMode="auto">
          <a:xfrm>
            <a:off x="3476625" y="3311525"/>
            <a:ext cx="7938" cy="381000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8" name="AutoShape 8"/>
          <p:cNvCxnSpPr>
            <a:cxnSpLocks noChangeShapeType="1"/>
            <a:stCxn id="24592" idx="2"/>
          </p:cNvCxnSpPr>
          <p:nvPr/>
        </p:nvCxnSpPr>
        <p:spPr bwMode="auto">
          <a:xfrm>
            <a:off x="3463156" y="3291681"/>
            <a:ext cx="2246313" cy="449262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89" name="AutoShape 8"/>
          <p:cNvCxnSpPr>
            <a:cxnSpLocks noChangeShapeType="1"/>
            <a:stCxn id="24594" idx="1"/>
          </p:cNvCxnSpPr>
          <p:nvPr/>
        </p:nvCxnSpPr>
        <p:spPr bwMode="auto">
          <a:xfrm flipH="1" flipV="1">
            <a:off x="1268413" y="3221038"/>
            <a:ext cx="1217612" cy="936625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90" name="AutoShape 8"/>
          <p:cNvCxnSpPr>
            <a:cxnSpLocks noChangeShapeType="1"/>
          </p:cNvCxnSpPr>
          <p:nvPr/>
        </p:nvCxnSpPr>
        <p:spPr bwMode="auto">
          <a:xfrm>
            <a:off x="2000250" y="2857500"/>
            <a:ext cx="646113" cy="0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91" name="AutoShape 25"/>
          <p:cNvSpPr>
            <a:spLocks noChangeArrowheads="1"/>
          </p:cNvSpPr>
          <p:nvPr/>
        </p:nvSpPr>
        <p:spPr bwMode="auto">
          <a:xfrm>
            <a:off x="7073900" y="3775075"/>
            <a:ext cx="1947863" cy="850900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ОУ-ППЭ</a:t>
            </a:r>
          </a:p>
        </p:txBody>
      </p:sp>
      <p:sp>
        <p:nvSpPr>
          <p:cNvPr id="24592" name="AutoShape 27"/>
          <p:cNvSpPr>
            <a:spLocks noChangeArrowheads="1"/>
          </p:cNvSpPr>
          <p:nvPr/>
        </p:nvSpPr>
        <p:spPr bwMode="auto">
          <a:xfrm>
            <a:off x="2636069" y="2355056"/>
            <a:ext cx="1654175" cy="93662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ГЭК РТ </a:t>
            </a:r>
          </a:p>
        </p:txBody>
      </p:sp>
      <p:sp>
        <p:nvSpPr>
          <p:cNvPr id="24593" name="AutoShape 36"/>
          <p:cNvSpPr>
            <a:spLocks noChangeArrowheads="1"/>
          </p:cNvSpPr>
          <p:nvPr/>
        </p:nvSpPr>
        <p:spPr bwMode="auto">
          <a:xfrm>
            <a:off x="209550" y="4633913"/>
            <a:ext cx="2071688" cy="928687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Предметные комиссии </a:t>
            </a:r>
          </a:p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ГЭК РТ</a:t>
            </a:r>
          </a:p>
        </p:txBody>
      </p:sp>
      <p:sp>
        <p:nvSpPr>
          <p:cNvPr id="24594" name="AutoShape 36"/>
          <p:cNvSpPr>
            <a:spLocks noChangeArrowheads="1"/>
          </p:cNvSpPr>
          <p:nvPr/>
        </p:nvSpPr>
        <p:spPr bwMode="auto">
          <a:xfrm>
            <a:off x="2486025" y="3689350"/>
            <a:ext cx="1995488" cy="93662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Конфликтная</a:t>
            </a:r>
          </a:p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комиссия </a:t>
            </a:r>
          </a:p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РТ</a:t>
            </a:r>
          </a:p>
        </p:txBody>
      </p:sp>
      <p:cxnSp>
        <p:nvCxnSpPr>
          <p:cNvPr id="24595" name="AutoShape 8"/>
          <p:cNvCxnSpPr>
            <a:cxnSpLocks noChangeShapeType="1"/>
          </p:cNvCxnSpPr>
          <p:nvPr/>
        </p:nvCxnSpPr>
        <p:spPr bwMode="auto">
          <a:xfrm flipV="1">
            <a:off x="5770563" y="1630363"/>
            <a:ext cx="0" cy="798512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96" name="AutoShape 8"/>
          <p:cNvCxnSpPr>
            <a:cxnSpLocks noChangeShapeType="1"/>
          </p:cNvCxnSpPr>
          <p:nvPr/>
        </p:nvCxnSpPr>
        <p:spPr bwMode="auto">
          <a:xfrm>
            <a:off x="5743575" y="3252788"/>
            <a:ext cx="2171700" cy="492125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597" name="AutoShape 8"/>
          <p:cNvSpPr>
            <a:spLocks noChangeArrowheads="1"/>
          </p:cNvSpPr>
          <p:nvPr/>
        </p:nvSpPr>
        <p:spPr bwMode="auto">
          <a:xfrm>
            <a:off x="6878638" y="2433638"/>
            <a:ext cx="2143125" cy="714375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Координатор ГИА-9</a:t>
            </a:r>
          </a:p>
          <a:p>
            <a:pPr algn="ctr"/>
            <a:r>
              <a:rPr lang="ru-RU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МОУО</a:t>
            </a:r>
          </a:p>
        </p:txBody>
      </p:sp>
      <p:cxnSp>
        <p:nvCxnSpPr>
          <p:cNvPr id="24598" name="AutoShape 8"/>
          <p:cNvCxnSpPr>
            <a:cxnSpLocks noChangeShapeType="1"/>
          </p:cNvCxnSpPr>
          <p:nvPr/>
        </p:nvCxnSpPr>
        <p:spPr bwMode="auto">
          <a:xfrm flipV="1">
            <a:off x="2287588" y="4640263"/>
            <a:ext cx="1196975" cy="577850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4599" name="AutoShape 8"/>
          <p:cNvCxnSpPr>
            <a:cxnSpLocks noChangeShapeType="1"/>
          </p:cNvCxnSpPr>
          <p:nvPr/>
        </p:nvCxnSpPr>
        <p:spPr bwMode="auto">
          <a:xfrm>
            <a:off x="7948613" y="3162300"/>
            <a:ext cx="0" cy="598488"/>
          </a:xfrm>
          <a:prstGeom prst="straightConnector1">
            <a:avLst/>
          </a:prstGeom>
          <a:noFill/>
          <a:ln w="15875">
            <a:solidFill>
              <a:srgbClr val="0070C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4600" name="AutoShape 36"/>
          <p:cNvSpPr>
            <a:spLocks noChangeArrowheads="1"/>
          </p:cNvSpPr>
          <p:nvPr/>
        </p:nvSpPr>
        <p:spPr bwMode="auto">
          <a:xfrm>
            <a:off x="4748213" y="3821113"/>
            <a:ext cx="2017712" cy="804862"/>
          </a:xfrm>
          <a:prstGeom prst="roundRect">
            <a:avLst>
              <a:gd name="adj" fmla="val 16667"/>
            </a:avLst>
          </a:prstGeom>
          <a:solidFill>
            <a:srgbClr val="99CCFF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anchor="ctr"/>
          <a:lstStyle/>
          <a:p>
            <a:pPr algn="ctr"/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Уполномоченные представители</a:t>
            </a:r>
          </a:p>
          <a:p>
            <a:pPr algn="ctr"/>
            <a:r>
              <a:rPr lang="ru-RU" sz="1500" b="1" dirty="0">
                <a:solidFill>
                  <a:schemeClr val="accent4">
                    <a:lumMod val="50000"/>
                  </a:schemeClr>
                </a:solidFill>
                <a:latin typeface="Constantia" pitchFamily="18" charset="0"/>
              </a:rPr>
              <a:t>ГЭК РТ</a:t>
            </a:r>
          </a:p>
        </p:txBody>
      </p:sp>
    </p:spTree>
    <p:extLst>
      <p:ext uri="{BB962C8B-B14F-4D97-AF65-F5344CB8AC3E}">
        <p14:creationId xmlns:p14="http://schemas.microsoft.com/office/powerpoint/2010/main" val="2372682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7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9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0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09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2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59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581" grpId="0" animBg="1"/>
      <p:bldP spid="8" grpId="0" animBg="1"/>
      <p:bldP spid="24591" grpId="0" animBg="1"/>
      <p:bldP spid="24592" grpId="0" animBg="1"/>
      <p:bldP spid="24593" grpId="0" animBg="1"/>
      <p:bldP spid="24594" grpId="0" animBg="1"/>
      <p:bldP spid="24597" grpId="0" animBg="1"/>
      <p:bldP spid="2460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Основание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Государственная программа Российской Федерации «Развитие образования» </a:t>
            </a:r>
            <a:r>
              <a:rPr lang="ru-RU" dirty="0"/>
              <a:t>на </a:t>
            </a:r>
            <a:r>
              <a:rPr lang="ru-RU" dirty="0" smtClean="0"/>
              <a:t>2013-2020  годы</a:t>
            </a:r>
            <a:endParaRPr lang="ru-RU" dirty="0"/>
          </a:p>
          <a:p>
            <a:r>
              <a:rPr lang="ru-RU" dirty="0" smtClean="0"/>
              <a:t>Подпрограмма 3 «Развитие системы оценки качества образования и информационной прозрачности системы образования»</a:t>
            </a:r>
          </a:p>
          <a:p>
            <a:r>
              <a:rPr lang="ru-RU" dirty="0" smtClean="0"/>
              <a:t>План первоочередных мероприятий до 2014 года по реализации важнейших положений Национальной стратегии действий в интересах детей на 2012-2017 годы, утв. распоряжением Правительства РФ от 15.10 .2012 № 1916-Р</a:t>
            </a:r>
          </a:p>
          <a:p>
            <a:r>
              <a:rPr lang="ru-RU" dirty="0" smtClean="0"/>
              <a:t> </a:t>
            </a:r>
            <a:r>
              <a:rPr lang="ru-RU" dirty="0"/>
              <a:t>Введение в 2014 году ГИА-9 в новой форме в штатный режим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6198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«Развитие </a:t>
            </a:r>
            <a:r>
              <a:rPr lang="ru-RU" dirty="0"/>
              <a:t>системы оценки качества образования РТ»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1200" dirty="0" smtClean="0"/>
              <a:t>Задачи: </a:t>
            </a:r>
          </a:p>
          <a:p>
            <a:r>
              <a:rPr lang="ru-RU" sz="11200" dirty="0" smtClean="0"/>
              <a:t>Обеспечение высокого качества образования независимо от места жительства </a:t>
            </a:r>
          </a:p>
          <a:p>
            <a:r>
              <a:rPr lang="ru-RU" sz="11200" dirty="0" smtClean="0"/>
              <a:t>Расширение внешних форм оценивания качества образования</a:t>
            </a:r>
          </a:p>
          <a:p>
            <a:r>
              <a:rPr lang="ru-RU" sz="11200" dirty="0" smtClean="0"/>
              <a:t>Повышение объективности и прозрачности проведения оценочных процедур</a:t>
            </a:r>
          </a:p>
          <a:p>
            <a:r>
              <a:rPr lang="ru-RU" sz="11200" dirty="0" smtClean="0"/>
              <a:t>Создание положительного «имиджа» ЕГЭ и ГИА-9</a:t>
            </a:r>
          </a:p>
          <a:p>
            <a:endParaRPr lang="ru-RU" sz="11200" dirty="0" smtClean="0"/>
          </a:p>
          <a:p>
            <a:endParaRPr lang="ru-RU" dirty="0" smtClean="0"/>
          </a:p>
          <a:p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1912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/>
              <a:t>Процедуры внешней оценки качества образования в Республике Татарстан  позволяют:</a:t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lvl="0"/>
            <a:r>
              <a:rPr lang="ru-RU" dirty="0" smtClean="0"/>
              <a:t>Управлять </a:t>
            </a:r>
            <a:r>
              <a:rPr lang="ru-RU" dirty="0"/>
              <a:t>развитием образовательных систем;</a:t>
            </a:r>
          </a:p>
          <a:p>
            <a:pPr lvl="0"/>
            <a:r>
              <a:rPr lang="ru-RU" dirty="0"/>
              <a:t>Оценивать эффективность инвестиций и управленческих решений;</a:t>
            </a:r>
          </a:p>
          <a:p>
            <a:pPr lvl="0"/>
            <a:r>
              <a:rPr lang="ru-RU" dirty="0"/>
              <a:t>Положительно влиять на практику работы образовательного учреждения, учителя;</a:t>
            </a:r>
          </a:p>
          <a:p>
            <a:pPr lvl="0"/>
            <a:r>
              <a:rPr lang="ru-RU" dirty="0"/>
              <a:t>Повышать доверие общественности к оценочным процедурам.</a:t>
            </a:r>
          </a:p>
          <a:p>
            <a:pPr marL="0" indent="0">
              <a:buNone/>
            </a:pPr>
            <a:r>
              <a:rPr lang="ru-RU" dirty="0"/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3792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Ожидаемые результаты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1. Улучшение результатов школьников по итогам государственной аттестации</a:t>
            </a:r>
          </a:p>
          <a:p>
            <a:r>
              <a:rPr lang="ru-RU" dirty="0" smtClean="0"/>
              <a:t>2. Повышение </a:t>
            </a:r>
            <a:r>
              <a:rPr lang="ru-RU" dirty="0"/>
              <a:t>ответственности руководителей и педагогов за результат деятельности</a:t>
            </a:r>
          </a:p>
          <a:p>
            <a:r>
              <a:rPr lang="ru-RU" dirty="0" smtClean="0"/>
              <a:t>3. Повышение прозрачности системы образования для общества</a:t>
            </a:r>
          </a:p>
          <a:p>
            <a:r>
              <a:rPr lang="ru-RU" dirty="0" smtClean="0"/>
              <a:t>4. Обеспечение информационной открытости результатов деятельности системы образования</a:t>
            </a:r>
          </a:p>
        </p:txBody>
      </p:sp>
    </p:spTree>
    <p:extLst>
      <p:ext uri="{BB962C8B-B14F-4D97-AF65-F5344CB8AC3E}">
        <p14:creationId xmlns:p14="http://schemas.microsoft.com/office/powerpoint/2010/main" val="491150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/>
            <a:r>
              <a:rPr lang="ru-RU" sz="3600" smtClean="0">
                <a:solidFill>
                  <a:srgbClr val="0070C0"/>
                </a:solidFill>
              </a:rPr>
              <a:t>Динамика результатов ЕГЭ по русскому языку в сравнении с РФ(ср. балл)</a:t>
            </a:r>
            <a:endParaRPr lang="ru-RU" sz="360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468313" y="1700213"/>
          <a:ext cx="8135937" cy="87312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557009"/>
                <a:gridCol w="1394732"/>
                <a:gridCol w="1394732"/>
                <a:gridCol w="1394732"/>
                <a:gridCol w="1394732"/>
              </a:tblGrid>
              <a:tr h="4365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 smtClean="0">
                          <a:effectLst/>
                        </a:rPr>
                        <a:t>Предмет</a:t>
                      </a:r>
                      <a:r>
                        <a:rPr lang="ru-RU" sz="2800" u="none" strike="noStrike" dirty="0">
                          <a:effectLst/>
                        </a:rPr>
                        <a:t> 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2009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2010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2011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>
                          <a:effectLst/>
                        </a:rPr>
                        <a:t>2012</a:t>
                      </a:r>
                      <a:endParaRPr lang="ru-RU" sz="2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4365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Русский язык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54,5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58,2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62,2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2800" u="none" strike="noStrike" dirty="0">
                          <a:effectLst/>
                        </a:rPr>
                        <a:t>64,3</a:t>
                      </a:r>
                      <a:endParaRPr lang="ru-RU" sz="2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4" marR="9524" marT="9532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pic>
        <p:nvPicPr>
          <p:cNvPr id="719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8" y="6126163"/>
            <a:ext cx="9144001" cy="80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6" name="Диаграмма 5"/>
          <p:cNvGraphicFramePr>
            <a:graphicFrameLocks/>
          </p:cNvGraphicFramePr>
          <p:nvPr/>
        </p:nvGraphicFramePr>
        <p:xfrm>
          <a:off x="395536" y="2852936"/>
          <a:ext cx="8208912" cy="30963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8" name="Прямая соединительная линия 7"/>
          <p:cNvCxnSpPr/>
          <p:nvPr/>
        </p:nvCxnSpPr>
        <p:spPr>
          <a:xfrm>
            <a:off x="684213" y="4581525"/>
            <a:ext cx="8351837" cy="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94" name="TextBox 8"/>
          <p:cNvSpPr txBox="1">
            <a:spLocks noChangeArrowheads="1"/>
          </p:cNvSpPr>
          <p:nvPr/>
        </p:nvSpPr>
        <p:spPr bwMode="auto">
          <a:xfrm>
            <a:off x="5580063" y="5373688"/>
            <a:ext cx="30241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ru-RU"/>
              <a:t> </a:t>
            </a:r>
            <a:r>
              <a:rPr lang="ru-RU" b="1"/>
              <a:t>Средний уровень  по РФ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7524750" y="4652963"/>
            <a:ext cx="863600" cy="7207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67325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315</TotalTime>
  <Words>1285</Words>
  <Application>Microsoft Office PowerPoint</Application>
  <PresentationFormat>Экран (4:3)</PresentationFormat>
  <Paragraphs>381</Paragraphs>
  <Slides>25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Основание</vt:lpstr>
      <vt:lpstr>«Развитие системы оценки качества образования РТ»</vt:lpstr>
      <vt:lpstr>Процедуры внешней оценки качества образования в Республике Татарстан  позволяют: </vt:lpstr>
      <vt:lpstr>Ожидаемые результаты </vt:lpstr>
      <vt:lpstr>Динамика результатов ЕГЭ по русскому языку в сравнении с РФ(ср. балл)</vt:lpstr>
      <vt:lpstr>Динамика результатов ЕГЭ по математике в сравнении с РФ, ср.балл</vt:lpstr>
      <vt:lpstr>Нормативная основа ЕГЭ</vt:lpstr>
      <vt:lpstr>Перечень показателей для оценки эффективности деятельности ОИВ субъектов РФ</vt:lpstr>
      <vt:lpstr>  Доля выпускников,  не получивших  аттестат, включая вечерние школы и интернаты   </vt:lpstr>
      <vt:lpstr>Показатель качества  (динамика лучших результатов)</vt:lpstr>
      <vt:lpstr>Динамика наивысших результатов  по  РТ (100 баллов)</vt:lpstr>
      <vt:lpstr>Динамика наивысших результатов  по  РТ (100 баллов)</vt:lpstr>
      <vt:lpstr>Выпускники 2012 года, набравшие 100 баллов на ЕГЭ по двум предметам</vt:lpstr>
      <vt:lpstr>Единый республиканский экзамен по татарскому языку</vt:lpstr>
      <vt:lpstr>Результаты ГИА-9 в новой форме по обязательным предметам за 2011г. и 2012г.</vt:lpstr>
      <vt:lpstr>Использование результатов оценки качества</vt:lpstr>
      <vt:lpstr> Нормы права Лица, имеющие доступ к  КИМ </vt:lpstr>
      <vt:lpstr>Презентация PowerPoint</vt:lpstr>
      <vt:lpstr>Система общественного наблюдения за ходом проведения ЕГЭ и ГИА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Зиганшина</dc:creator>
  <cp:lastModifiedBy>Лилия</cp:lastModifiedBy>
  <cp:revision>18</cp:revision>
  <cp:lastPrinted>2012-11-14T14:06:59Z</cp:lastPrinted>
  <dcterms:created xsi:type="dcterms:W3CDTF">2012-11-14T09:49:51Z</dcterms:created>
  <dcterms:modified xsi:type="dcterms:W3CDTF">2012-11-22T06:09:39Z</dcterms:modified>
</cp:coreProperties>
</file>